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 id="2147483842" r:id="rId2"/>
    <p:sldMasterId id="2147483919" r:id="rId3"/>
    <p:sldMasterId id="2147483848" r:id="rId4"/>
  </p:sldMasterIdLst>
  <p:notesMasterIdLst>
    <p:notesMasterId r:id="rId46"/>
  </p:notesMasterIdLst>
  <p:handoutMasterIdLst>
    <p:handoutMasterId r:id="rId47"/>
  </p:handoutMasterIdLst>
  <p:sldIdLst>
    <p:sldId id="306" r:id="rId5"/>
    <p:sldId id="272" r:id="rId6"/>
    <p:sldId id="303" r:id="rId7"/>
    <p:sldId id="309" r:id="rId8"/>
    <p:sldId id="310" r:id="rId9"/>
    <p:sldId id="308" r:id="rId10"/>
    <p:sldId id="312" r:id="rId11"/>
    <p:sldId id="313" r:id="rId12"/>
    <p:sldId id="315" r:id="rId13"/>
    <p:sldId id="316" r:id="rId14"/>
    <p:sldId id="317" r:id="rId15"/>
    <p:sldId id="353" r:id="rId16"/>
    <p:sldId id="343" r:id="rId17"/>
    <p:sldId id="320" r:id="rId18"/>
    <p:sldId id="319" r:id="rId19"/>
    <p:sldId id="346" r:id="rId20"/>
    <p:sldId id="347" r:id="rId21"/>
    <p:sldId id="348" r:id="rId22"/>
    <p:sldId id="350" r:id="rId23"/>
    <p:sldId id="349" r:id="rId24"/>
    <p:sldId id="321" r:id="rId25"/>
    <p:sldId id="351" r:id="rId26"/>
    <p:sldId id="322" r:id="rId27"/>
    <p:sldId id="341" r:id="rId28"/>
    <p:sldId id="342" r:id="rId29"/>
    <p:sldId id="337" r:id="rId30"/>
    <p:sldId id="334" r:id="rId31"/>
    <p:sldId id="339" r:id="rId32"/>
    <p:sldId id="340" r:id="rId33"/>
    <p:sldId id="335" r:id="rId34"/>
    <p:sldId id="323" r:id="rId35"/>
    <p:sldId id="324" r:id="rId36"/>
    <p:sldId id="338" r:id="rId37"/>
    <p:sldId id="327" r:id="rId38"/>
    <p:sldId id="328" r:id="rId39"/>
    <p:sldId id="329" r:id="rId40"/>
    <p:sldId id="330" r:id="rId41"/>
    <p:sldId id="331" r:id="rId42"/>
    <p:sldId id="332" r:id="rId43"/>
    <p:sldId id="296" r:id="rId44"/>
    <p:sldId id="295" r:id="rId45"/>
  </p:sldIdLst>
  <p:sldSz cx="12195175" cy="6859588"/>
  <p:notesSz cx="6858000" cy="9144000"/>
  <p:custDataLst>
    <p:tags r:id="rId48"/>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4388" algn="l" rtl="0" fontAlgn="base">
      <a:spcBef>
        <a:spcPct val="0"/>
      </a:spcBef>
      <a:spcAft>
        <a:spcPct val="0"/>
      </a:spcAft>
      <a:defRPr kern="1200">
        <a:solidFill>
          <a:schemeClr val="tx1"/>
        </a:solidFill>
        <a:latin typeface="Calibri" pitchFamily="34" charset="0"/>
        <a:ea typeface="宋体" charset="-122"/>
        <a:cs typeface="+mn-cs"/>
      </a:defRPr>
    </a:lvl2pPr>
    <a:lvl3pPr marL="1088776" algn="l" rtl="0" fontAlgn="base">
      <a:spcBef>
        <a:spcPct val="0"/>
      </a:spcBef>
      <a:spcAft>
        <a:spcPct val="0"/>
      </a:spcAft>
      <a:defRPr kern="1200">
        <a:solidFill>
          <a:schemeClr val="tx1"/>
        </a:solidFill>
        <a:latin typeface="Calibri" pitchFamily="34" charset="0"/>
        <a:ea typeface="宋体" charset="-122"/>
        <a:cs typeface="+mn-cs"/>
      </a:defRPr>
    </a:lvl3pPr>
    <a:lvl4pPr marL="1633164" algn="l" rtl="0" fontAlgn="base">
      <a:spcBef>
        <a:spcPct val="0"/>
      </a:spcBef>
      <a:spcAft>
        <a:spcPct val="0"/>
      </a:spcAft>
      <a:defRPr kern="1200">
        <a:solidFill>
          <a:schemeClr val="tx1"/>
        </a:solidFill>
        <a:latin typeface="Calibri" pitchFamily="34" charset="0"/>
        <a:ea typeface="宋体" charset="-122"/>
        <a:cs typeface="+mn-cs"/>
      </a:defRPr>
    </a:lvl4pPr>
    <a:lvl5pPr marL="2177552" algn="l" rtl="0" fontAlgn="base">
      <a:spcBef>
        <a:spcPct val="0"/>
      </a:spcBef>
      <a:spcAft>
        <a:spcPct val="0"/>
      </a:spcAft>
      <a:defRPr kern="1200">
        <a:solidFill>
          <a:schemeClr val="tx1"/>
        </a:solidFill>
        <a:latin typeface="Calibri" pitchFamily="34" charset="0"/>
        <a:ea typeface="宋体" charset="-122"/>
        <a:cs typeface="+mn-cs"/>
      </a:defRPr>
    </a:lvl5pPr>
    <a:lvl6pPr marL="2721940" algn="l" defTabSz="1088776" rtl="0" eaLnBrk="1" latinLnBrk="0" hangingPunct="1">
      <a:defRPr kern="1200">
        <a:solidFill>
          <a:schemeClr val="tx1"/>
        </a:solidFill>
        <a:latin typeface="Calibri" pitchFamily="34" charset="0"/>
        <a:ea typeface="宋体" charset="-122"/>
        <a:cs typeface="+mn-cs"/>
      </a:defRPr>
    </a:lvl6pPr>
    <a:lvl7pPr marL="3266328" algn="l" defTabSz="1088776" rtl="0" eaLnBrk="1" latinLnBrk="0" hangingPunct="1">
      <a:defRPr kern="1200">
        <a:solidFill>
          <a:schemeClr val="tx1"/>
        </a:solidFill>
        <a:latin typeface="Calibri" pitchFamily="34" charset="0"/>
        <a:ea typeface="宋体" charset="-122"/>
        <a:cs typeface="+mn-cs"/>
      </a:defRPr>
    </a:lvl7pPr>
    <a:lvl8pPr marL="3810716" algn="l" defTabSz="1088776" rtl="0" eaLnBrk="1" latinLnBrk="0" hangingPunct="1">
      <a:defRPr kern="1200">
        <a:solidFill>
          <a:schemeClr val="tx1"/>
        </a:solidFill>
        <a:latin typeface="Calibri" pitchFamily="34" charset="0"/>
        <a:ea typeface="宋体" charset="-122"/>
        <a:cs typeface="+mn-cs"/>
      </a:defRPr>
    </a:lvl8pPr>
    <a:lvl9pPr marL="4355104" algn="l" defTabSz="1088776"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436">
          <p15:clr>
            <a:srgbClr val="A4A3A4"/>
          </p15:clr>
        </p15:guide>
        <p15:guide id="2" orient="horz" pos="618">
          <p15:clr>
            <a:srgbClr val="A4A3A4"/>
          </p15:clr>
        </p15:guide>
        <p15:guide id="3" orient="horz" pos="845">
          <p15:clr>
            <a:srgbClr val="A4A3A4"/>
          </p15:clr>
        </p15:guide>
        <p15:guide id="4" orient="horz" pos="2841">
          <p15:clr>
            <a:srgbClr val="A4A3A4"/>
          </p15:clr>
        </p15:guide>
        <p15:guide id="5" orient="horz" pos="4021">
          <p15:clr>
            <a:srgbClr val="A4A3A4"/>
          </p15:clr>
        </p15:guide>
        <p15:guide id="6" pos="7047">
          <p15:clr>
            <a:srgbClr val="A4A3A4"/>
          </p15:clr>
        </p15:guide>
        <p15:guide id="7" pos="6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FF00"/>
    <a:srgbClr val="FF4040"/>
    <a:srgbClr val="6699FF"/>
    <a:srgbClr val="7CBF33"/>
    <a:srgbClr val="FF9900"/>
    <a:srgbClr val="4790BD"/>
    <a:srgbClr val="595959"/>
    <a:srgbClr val="898989"/>
    <a:srgbClr val="E6E7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2812" autoAdjust="0"/>
  </p:normalViewPr>
  <p:slideViewPr>
    <p:cSldViewPr showGuides="1">
      <p:cViewPr varScale="1">
        <p:scale>
          <a:sx n="105" d="100"/>
          <a:sy n="105" d="100"/>
        </p:scale>
        <p:origin x="1068" y="96"/>
      </p:cViewPr>
      <p:guideLst>
        <p:guide orient="horz" pos="436"/>
        <p:guide orient="horz" pos="618"/>
        <p:guide orient="horz" pos="845"/>
        <p:guide orient="horz" pos="2841"/>
        <p:guide orient="horz" pos="4021"/>
        <p:guide pos="7047"/>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67413A7A-7526-4802-962C-A517EB91CD34}" type="datetimeFigureOut">
              <a:rPr lang="zh-CN" altLang="en-US"/>
              <a:pPr>
                <a:defRPr/>
              </a:pPr>
              <a:t>2024/1/8</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85B3D466-C7F0-48F4-8422-551DF7E90DB1}" type="slidenum">
              <a:rPr lang="zh-CN" altLang="en-US"/>
              <a:pPr>
                <a:defRPr/>
              </a:pPr>
              <a:t>‹#›</a:t>
            </a:fld>
            <a:endParaRPr lang="en-US" altLang="zh-CN"/>
          </a:p>
        </p:txBody>
      </p:sp>
    </p:spTree>
    <p:extLst>
      <p:ext uri="{BB962C8B-B14F-4D97-AF65-F5344CB8AC3E}">
        <p14:creationId xmlns:p14="http://schemas.microsoft.com/office/powerpoint/2010/main" val="3530170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04A3F-46B1-412B-9696-4EA1377EAD08}"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BD63-C8B2-4FA6-8C61-110D3AC9AEDF}" type="slidenum">
              <a:rPr lang="en-US" smtClean="0"/>
              <a:t>‹#›</a:t>
            </a:fld>
            <a:endParaRPr lang="en-US"/>
          </a:p>
        </p:txBody>
      </p:sp>
    </p:spTree>
    <p:extLst>
      <p:ext uri="{BB962C8B-B14F-4D97-AF65-F5344CB8AC3E}">
        <p14:creationId xmlns:p14="http://schemas.microsoft.com/office/powerpoint/2010/main" val="355487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8%BD%AF%E4%BB%B6%E6%B5%8B%E8%AF%95%E6%96%B9%E6%B3%95/185003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8%BD%AF%E4%BB%B6%E6%B5%8B%E8%AF%95%E6%96%B9%E6%B3%95/185003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8%BD%AF%E4%BB%B6%E6%B5%8B%E8%AF%95%E6%96%B9%E6%B3%95/1850037"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8%BD%AF%E4%BB%B6%E6%B5%8B%E8%AF%95%E6%96%B9%E6%B3%95/1850037"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BFBD63-C8B2-4FA6-8C61-110D3AC9AEDF}" type="slidenum">
              <a:rPr lang="en-US" smtClean="0"/>
              <a:t>1</a:t>
            </a:fld>
            <a:endParaRPr lang="en-US"/>
          </a:p>
        </p:txBody>
      </p:sp>
    </p:spTree>
    <p:extLst>
      <p:ext uri="{BB962C8B-B14F-4D97-AF65-F5344CB8AC3E}">
        <p14:creationId xmlns:p14="http://schemas.microsoft.com/office/powerpoint/2010/main" val="1414780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测试环境依赖低</a:t>
            </a:r>
            <a:r>
              <a:rPr lang="zh-CN" altLang="en-US"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对测试环境依赖低，可基于通用</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构建测试环境，测试环境成本低</a:t>
            </a:r>
            <a:endParaRPr lang="en-US"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功能覆盖成本低、质量高</a:t>
            </a:r>
            <a:r>
              <a:rPr lang="zh-CN" altLang="en-US" sz="1200" b="1" kern="1200" dirty="0">
                <a:solidFill>
                  <a:schemeClr val="tx1"/>
                </a:solidFill>
                <a:effectLst/>
                <a:latin typeface="+mn-lt"/>
                <a:ea typeface="+mn-ea"/>
                <a:cs typeface="+mn-cs"/>
              </a:rPr>
              <a:t>：</a:t>
            </a:r>
            <a:endParaRPr lang="en-US" altLang="zh-CN" sz="1200" b="1"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按照功能隔离分层测试，通过分治法，降低测试复杂度，从而降低功能覆盖测试成本；</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）按照功能隔离测试，场景构造更加灵活，覆盖黑盒测试无法覆盖的功能和逻辑（某些例外场景、安全要求黑盒难测试）</a:t>
            </a:r>
            <a:endParaRPr lang="en-US"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作为防护网，自动化程度高、反馈快，高效可信重构的前提</a:t>
            </a:r>
            <a:r>
              <a:rPr lang="zh-CN" altLang="en-US" sz="1200" b="1" kern="1200" dirty="0">
                <a:solidFill>
                  <a:schemeClr val="tx1"/>
                </a:solidFill>
                <a:effectLst/>
                <a:latin typeface="+mn-lt"/>
                <a:ea typeface="+mn-ea"/>
                <a:cs typeface="+mn-cs"/>
              </a:rPr>
              <a:t>：</a:t>
            </a:r>
            <a:endParaRPr lang="en-US"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自动化程度高，执行时间短，稳定性高，可快速全量持续集成（本地修改代码后快速运行全量测试用例、上库门禁快速运行全量测试用例），保证代码的任何修改都能得到快速反馈，最大程度降低问题引入概率</a:t>
            </a:r>
            <a:endParaRPr lang="en-US" altLang="zh-CN" sz="1200"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821CDAF-12ED-4720-9F7D-8258CF5B2539}" type="slidenum">
              <a:rPr lang="zh-CN" altLang="en-US" smtClean="0"/>
              <a:t>13</a:t>
            </a:fld>
            <a:endParaRPr lang="zh-CN" altLang="en-US"/>
          </a:p>
        </p:txBody>
      </p:sp>
    </p:spTree>
    <p:extLst>
      <p:ext uri="{BB962C8B-B14F-4D97-AF65-F5344CB8AC3E}">
        <p14:creationId xmlns:p14="http://schemas.microsoft.com/office/powerpoint/2010/main" val="3643833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sym typeface="Wingdings" panose="05000000000000000000" pitchFamily="2" charset="2"/>
              </a:rPr>
              <a:t>传统测试方法，没有测试框架支撑，如果判断测试结果？</a:t>
            </a:r>
            <a:endParaRPr lang="en-US" altLang="zh-CN" dirty="0">
              <a:sym typeface="Wingdings" panose="05000000000000000000" pitchFamily="2" charset="2"/>
            </a:endParaRPr>
          </a:p>
          <a:p>
            <a:pPr marL="0" indent="0">
              <a:buNone/>
            </a:pPr>
            <a:r>
              <a:rPr lang="zh-CN" altLang="en-US" dirty="0">
                <a:sym typeface="Wingdings" panose="05000000000000000000" pitchFamily="2" charset="2"/>
              </a:rPr>
              <a:t>示例代码：</a:t>
            </a:r>
            <a:endParaRPr lang="en-US" altLang="zh-CN" dirty="0">
              <a:sym typeface="Wingdings" panose="05000000000000000000" pitchFamily="2" charset="2"/>
            </a:endParaRPr>
          </a:p>
          <a:p>
            <a:pPr marL="0" indent="0">
              <a:buNone/>
            </a:pPr>
            <a:r>
              <a:rPr lang="en-US" altLang="zh-CN" dirty="0" err="1">
                <a:sym typeface="Wingdings" panose="05000000000000000000" pitchFamily="2" charset="2"/>
              </a:rPr>
              <a:t>int</a:t>
            </a:r>
            <a:r>
              <a:rPr lang="en-US" altLang="zh-CN" dirty="0">
                <a:sym typeface="Wingdings" panose="05000000000000000000" pitchFamily="2" charset="2"/>
              </a:rPr>
              <a:t> </a:t>
            </a:r>
            <a:r>
              <a:rPr lang="en-US" altLang="zh-CN" dirty="0" err="1">
                <a:sym typeface="Wingdings" panose="05000000000000000000" pitchFamily="2" charset="2"/>
              </a:rPr>
              <a:t>be_test</a:t>
            </a:r>
            <a:r>
              <a:rPr lang="en-US" altLang="zh-CN" dirty="0">
                <a:sym typeface="Wingdings" panose="05000000000000000000" pitchFamily="2" charset="2"/>
              </a:rPr>
              <a:t>() {…}</a:t>
            </a:r>
          </a:p>
          <a:p>
            <a:pPr marL="0" indent="0">
              <a:buNone/>
            </a:pPr>
            <a:r>
              <a:rPr lang="en-US" altLang="zh-CN" dirty="0" err="1">
                <a:sym typeface="Wingdings" panose="05000000000000000000" pitchFamily="2" charset="2"/>
              </a:rPr>
              <a:t>int</a:t>
            </a:r>
            <a:r>
              <a:rPr lang="en-US" altLang="zh-CN" dirty="0">
                <a:sym typeface="Wingdings" panose="05000000000000000000" pitchFamily="2" charset="2"/>
              </a:rPr>
              <a:t> main()</a:t>
            </a:r>
          </a:p>
          <a:p>
            <a:pPr marL="0" indent="0">
              <a:buNone/>
            </a:pPr>
            <a:r>
              <a:rPr lang="en-US" altLang="zh-CN" dirty="0">
                <a:sym typeface="Wingdings" panose="05000000000000000000" pitchFamily="2" charset="2"/>
              </a:rPr>
              <a:t>{</a:t>
            </a:r>
          </a:p>
          <a:p>
            <a:pPr marL="0" indent="0">
              <a:buNone/>
            </a:pPr>
            <a:r>
              <a:rPr lang="en-US" altLang="zh-CN" dirty="0">
                <a:sym typeface="Wingdings" panose="05000000000000000000" pitchFamily="2" charset="2"/>
              </a:rPr>
              <a:t>    </a:t>
            </a:r>
            <a:r>
              <a:rPr lang="en-US" altLang="zh-CN" dirty="0" err="1">
                <a:sym typeface="Wingdings" panose="05000000000000000000" pitchFamily="2" charset="2"/>
              </a:rPr>
              <a:t>int</a:t>
            </a:r>
            <a:r>
              <a:rPr lang="en-US" altLang="zh-CN" dirty="0">
                <a:sym typeface="Wingdings" panose="05000000000000000000" pitchFamily="2" charset="2"/>
              </a:rPr>
              <a:t> r = </a:t>
            </a:r>
            <a:r>
              <a:rPr lang="en-US" altLang="zh-CN" dirty="0" err="1">
                <a:sym typeface="Wingdings" panose="05000000000000000000" pitchFamily="2" charset="2"/>
              </a:rPr>
              <a:t>be_test</a:t>
            </a:r>
            <a:r>
              <a:rPr lang="en-US" altLang="zh-CN" dirty="0">
                <a:sym typeface="Wingdings" panose="05000000000000000000" pitchFamily="2" charset="2"/>
              </a:rPr>
              <a:t>(…);</a:t>
            </a:r>
          </a:p>
          <a:p>
            <a:pPr marL="0" indent="0">
              <a:buNone/>
            </a:pPr>
            <a:r>
              <a:rPr lang="en-US" altLang="zh-CN" dirty="0">
                <a:sym typeface="Wingdings" panose="05000000000000000000" pitchFamily="2" charset="2"/>
              </a:rPr>
              <a:t>    if (r == expect) {</a:t>
            </a:r>
          </a:p>
          <a:p>
            <a:pPr marL="0" indent="0">
              <a:buNone/>
            </a:pPr>
            <a:r>
              <a:rPr lang="en-US" altLang="zh-CN" dirty="0">
                <a:sym typeface="Wingdings" panose="05000000000000000000" pitchFamily="2" charset="2"/>
              </a:rPr>
              <a:t>        </a:t>
            </a:r>
            <a:r>
              <a:rPr lang="en-US" altLang="zh-CN" dirty="0" err="1">
                <a:sym typeface="Wingdings" panose="05000000000000000000" pitchFamily="2" charset="2"/>
              </a:rPr>
              <a:t>printf</a:t>
            </a:r>
            <a:r>
              <a:rPr lang="en-US" altLang="zh-CN" dirty="0">
                <a:sym typeface="Wingdings" panose="05000000000000000000" pitchFamily="2" charset="2"/>
              </a:rPr>
              <a:t>(“OK”);</a:t>
            </a:r>
          </a:p>
          <a:p>
            <a:pPr marL="0" indent="0">
              <a:buNone/>
            </a:pPr>
            <a:r>
              <a:rPr lang="en-US" altLang="zh-CN" dirty="0">
                <a:sym typeface="Wingdings" panose="05000000000000000000" pitchFamily="2" charset="2"/>
              </a:rPr>
              <a:t>    } else {</a:t>
            </a:r>
          </a:p>
          <a:p>
            <a:pPr marL="0" indent="0">
              <a:buNone/>
            </a:pPr>
            <a:r>
              <a:rPr lang="en-US" altLang="zh-CN" dirty="0">
                <a:sym typeface="Wingdings" panose="05000000000000000000" pitchFamily="2" charset="2"/>
              </a:rPr>
              <a:t>        </a:t>
            </a:r>
            <a:r>
              <a:rPr lang="en-US" altLang="zh-CN" dirty="0" err="1">
                <a:sym typeface="Wingdings" panose="05000000000000000000" pitchFamily="2" charset="2"/>
              </a:rPr>
              <a:t>printf</a:t>
            </a:r>
            <a:r>
              <a:rPr lang="en-US" altLang="zh-CN" dirty="0">
                <a:sym typeface="Wingdings" panose="05000000000000000000" pitchFamily="2" charset="2"/>
              </a:rPr>
              <a:t>(“FAIL”);</a:t>
            </a:r>
          </a:p>
          <a:p>
            <a:pPr marL="0" indent="0">
              <a:buNone/>
            </a:pPr>
            <a:r>
              <a:rPr lang="en-US" altLang="zh-CN" dirty="0">
                <a:sym typeface="Wingdings" panose="05000000000000000000" pitchFamily="2" charset="2"/>
              </a:rPr>
              <a:t>    }</a:t>
            </a:r>
          </a:p>
          <a:p>
            <a:pPr marL="0" indent="0">
              <a:buNone/>
            </a:pPr>
            <a:r>
              <a:rPr lang="en-US" altLang="zh-CN" dirty="0">
                <a:sym typeface="Wingdings" panose="05000000000000000000" pitchFamily="2" charset="2"/>
              </a:rPr>
              <a:t>    return 0;</a:t>
            </a:r>
          </a:p>
          <a:p>
            <a:pPr marL="0" indent="0">
              <a:buNone/>
            </a:pPr>
            <a:r>
              <a:rPr lang="en-US" altLang="zh-CN" dirty="0">
                <a:sym typeface="Wingdings" panose="05000000000000000000" pitchFamily="2" charset="2"/>
              </a:rPr>
              <a:t>}</a:t>
            </a:r>
          </a:p>
          <a:p>
            <a:pPr marL="0" indent="0">
              <a:buNone/>
            </a:pPr>
            <a:r>
              <a:rPr lang="zh-CN" altLang="en-US" dirty="0">
                <a:sym typeface="Wingdings" panose="05000000000000000000" pitchFamily="2" charset="2"/>
              </a:rPr>
              <a:t>通过实际的代码运行演示</a:t>
            </a:r>
            <a:endParaRPr lang="en-US" altLang="zh-CN" dirty="0">
              <a:sym typeface="Wingdings" panose="05000000000000000000" pitchFamily="2" charset="2"/>
            </a:endParaRPr>
          </a:p>
          <a:p>
            <a:pPr lvl="0" eaLnBrk="0" hangingPunct="0">
              <a:lnSpc>
                <a:spcPct val="140000"/>
              </a:lnSpc>
              <a:buClr>
                <a:srgbClr val="808080"/>
              </a:buClr>
              <a:buSzPct val="60000"/>
            </a:pPr>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14</a:t>
            </a:fld>
            <a:endParaRPr lang="zh-CN" altLang="en-US"/>
          </a:p>
        </p:txBody>
      </p:sp>
    </p:spTree>
    <p:extLst>
      <p:ext uri="{BB962C8B-B14F-4D97-AF65-F5344CB8AC3E}">
        <p14:creationId xmlns:p14="http://schemas.microsoft.com/office/powerpoint/2010/main" val="160407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15</a:t>
            </a:fld>
            <a:endParaRPr lang="zh-CN" altLang="en-US"/>
          </a:p>
        </p:txBody>
      </p:sp>
    </p:spTree>
    <p:extLst>
      <p:ext uri="{BB962C8B-B14F-4D97-AF65-F5344CB8AC3E}">
        <p14:creationId xmlns:p14="http://schemas.microsoft.com/office/powerpoint/2010/main" val="1114183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err="1"/>
              <a:t>gtest</a:t>
            </a:r>
            <a:r>
              <a:rPr lang="zh-CN" altLang="en-US" dirty="0"/>
              <a:t>官方参考</a:t>
            </a:r>
            <a:endParaRPr lang="en-US" altLang="zh-CN" dirty="0"/>
          </a:p>
          <a:p>
            <a:pPr marL="0" indent="0">
              <a:buNone/>
            </a:pPr>
            <a:r>
              <a:rPr lang="en-US" altLang="zh-CN" dirty="0"/>
              <a:t>https://github.com/google/googletest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介绍 </a:t>
            </a:r>
            <a:r>
              <a:rPr lang="en-US" altLang="zh-CN" dirty="0"/>
              <a:t>EXPECT </a:t>
            </a:r>
            <a:r>
              <a:rPr lang="zh-CN" altLang="en-US" dirty="0"/>
              <a:t>等判断宏</a:t>
            </a:r>
            <a:endParaRPr lang="en-US" altLang="zh-CN" dirty="0"/>
          </a:p>
          <a:p>
            <a:pPr marL="0" indent="0">
              <a:buNone/>
            </a:pPr>
            <a:r>
              <a:rPr lang="en-US" altLang="zh-CN" dirty="0"/>
              <a:t>https://github.com/google/googletest/blob/master/googletest/docs/primer.md</a:t>
            </a:r>
          </a:p>
          <a:p>
            <a:pPr marL="0" indent="0">
              <a:buNone/>
            </a:pPr>
            <a:r>
              <a:rPr lang="zh-CN" altLang="en-US" dirty="0"/>
              <a:t>官方基本测试样例代码</a:t>
            </a:r>
            <a:endParaRPr lang="en-US" altLang="zh-CN" dirty="0"/>
          </a:p>
          <a:p>
            <a:pPr marL="0" indent="0">
              <a:buNone/>
            </a:pPr>
            <a:r>
              <a:rPr lang="en-US" altLang="zh-CN" dirty="0"/>
              <a:t>https://github.com/google/googletest/tree/master/googletest/samples</a:t>
            </a:r>
          </a:p>
          <a:p>
            <a:pPr marL="0" indent="0">
              <a:buNone/>
            </a:pPr>
            <a:endParaRPr lang="en-US" altLang="zh-CN" dirty="0">
              <a:sym typeface="Wingdings" panose="05000000000000000000" pitchFamily="2" charset="2"/>
            </a:endParaRPr>
          </a:p>
          <a:p>
            <a:r>
              <a:rPr lang="zh-CN" altLang="en-US" dirty="0"/>
              <a:t>使用</a:t>
            </a:r>
            <a:r>
              <a:rPr lang="en-US" altLang="zh-CN" dirty="0"/>
              <a:t>Projects</a:t>
            </a:r>
            <a:r>
              <a:rPr lang="zh-CN" altLang="en-US" dirty="0"/>
              <a:t>下的</a:t>
            </a:r>
            <a:r>
              <a:rPr lang="en-US" altLang="zh-CN" dirty="0"/>
              <a:t>power</a:t>
            </a:r>
            <a:r>
              <a:rPr lang="zh-CN" altLang="en-US" dirty="0"/>
              <a:t>工程进行讲解，演示</a:t>
            </a:r>
          </a:p>
        </p:txBody>
      </p:sp>
      <p:sp>
        <p:nvSpPr>
          <p:cNvPr id="4" name="灯片编号占位符 3"/>
          <p:cNvSpPr>
            <a:spLocks noGrp="1"/>
          </p:cNvSpPr>
          <p:nvPr>
            <p:ph type="sldNum" sz="quarter" idx="10"/>
          </p:nvPr>
        </p:nvSpPr>
        <p:spPr/>
        <p:txBody>
          <a:bodyPr/>
          <a:lstStyle/>
          <a:p>
            <a:fld id="{5821CDAF-12ED-4720-9F7D-8258CF5B2539}" type="slidenum">
              <a:rPr lang="zh-CN" altLang="en-US" smtClean="0"/>
              <a:t>21</a:t>
            </a:fld>
            <a:endParaRPr lang="zh-CN" altLang="en-US"/>
          </a:p>
        </p:txBody>
      </p:sp>
    </p:spTree>
    <p:extLst>
      <p:ext uri="{BB962C8B-B14F-4D97-AF65-F5344CB8AC3E}">
        <p14:creationId xmlns:p14="http://schemas.microsoft.com/office/powerpoint/2010/main" val="726833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本页主要向学员介绍</a:t>
            </a:r>
            <a:r>
              <a:rPr lang="en-US" altLang="zh-CN" dirty="0" err="1"/>
              <a:t>gtest</a:t>
            </a:r>
            <a:r>
              <a:rPr lang="zh-CN" altLang="en-US" dirty="0"/>
              <a:t>中存在</a:t>
            </a:r>
            <a:r>
              <a:rPr lang="en-US" altLang="zh-CN" dirty="0" err="1"/>
              <a:t>gmock</a:t>
            </a:r>
            <a:r>
              <a:rPr lang="zh-CN" altLang="en-US" dirty="0"/>
              <a:t>这样一种机制，不进行深入的</a:t>
            </a:r>
            <a:r>
              <a:rPr lang="en-US" altLang="zh-CN" dirty="0" err="1"/>
              <a:t>gmock</a:t>
            </a:r>
            <a:r>
              <a:rPr lang="zh-CN" altLang="en-US" dirty="0"/>
              <a:t>原理及使用方法相关知识；</a:t>
            </a:r>
          </a:p>
        </p:txBody>
      </p:sp>
      <p:sp>
        <p:nvSpPr>
          <p:cNvPr id="4" name="灯片编号占位符 3"/>
          <p:cNvSpPr>
            <a:spLocks noGrp="1"/>
          </p:cNvSpPr>
          <p:nvPr>
            <p:ph type="sldNum" sz="quarter" idx="10"/>
          </p:nvPr>
        </p:nvSpPr>
        <p:spPr/>
        <p:txBody>
          <a:bodyPr/>
          <a:lstStyle/>
          <a:p>
            <a:fld id="{9CBFBD63-C8B2-4FA6-8C61-110D3AC9AEDF}" type="slidenum">
              <a:rPr lang="en-US" smtClean="0"/>
              <a:t>22</a:t>
            </a:fld>
            <a:endParaRPr lang="en-US"/>
          </a:p>
        </p:txBody>
      </p:sp>
    </p:spTree>
    <p:extLst>
      <p:ext uri="{BB962C8B-B14F-4D97-AF65-F5344CB8AC3E}">
        <p14:creationId xmlns:p14="http://schemas.microsoft.com/office/powerpoint/2010/main" val="4241978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23</a:t>
            </a:fld>
            <a:endParaRPr lang="zh-CN" altLang="en-US"/>
          </a:p>
        </p:txBody>
      </p:sp>
    </p:spTree>
    <p:extLst>
      <p:ext uri="{BB962C8B-B14F-4D97-AF65-F5344CB8AC3E}">
        <p14:creationId xmlns:p14="http://schemas.microsoft.com/office/powerpoint/2010/main" val="1731240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24</a:t>
            </a:fld>
            <a:endParaRPr lang="zh-CN" altLang="en-US"/>
          </a:p>
        </p:txBody>
      </p:sp>
    </p:spTree>
    <p:extLst>
      <p:ext uri="{BB962C8B-B14F-4D97-AF65-F5344CB8AC3E}">
        <p14:creationId xmlns:p14="http://schemas.microsoft.com/office/powerpoint/2010/main" val="3983333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25</a:t>
            </a:fld>
            <a:endParaRPr lang="zh-CN" altLang="en-US"/>
          </a:p>
        </p:txBody>
      </p:sp>
    </p:spTree>
    <p:extLst>
      <p:ext uri="{BB962C8B-B14F-4D97-AF65-F5344CB8AC3E}">
        <p14:creationId xmlns:p14="http://schemas.microsoft.com/office/powerpoint/2010/main" val="553770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27</a:t>
            </a:fld>
            <a:endParaRPr lang="zh-CN" altLang="en-US"/>
          </a:p>
        </p:txBody>
      </p:sp>
    </p:spTree>
    <p:extLst>
      <p:ext uri="{BB962C8B-B14F-4D97-AF65-F5344CB8AC3E}">
        <p14:creationId xmlns:p14="http://schemas.microsoft.com/office/powerpoint/2010/main" val="2108529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BFBD63-C8B2-4FA6-8C61-110D3AC9AEDF}" type="slidenum">
              <a:rPr lang="en-US" smtClean="0"/>
              <a:t>28</a:t>
            </a:fld>
            <a:endParaRPr lang="en-US"/>
          </a:p>
        </p:txBody>
      </p:sp>
    </p:spTree>
    <p:extLst>
      <p:ext uri="{BB962C8B-B14F-4D97-AF65-F5344CB8AC3E}">
        <p14:creationId xmlns:p14="http://schemas.microsoft.com/office/powerpoint/2010/main" val="250977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效率提升：</a:t>
            </a:r>
            <a:r>
              <a:rPr lang="zh-CN" altLang="en-US" sz="1200" b="0" kern="1200" dirty="0">
                <a:solidFill>
                  <a:schemeClr val="tx1"/>
                </a:solidFill>
                <a:effectLst/>
                <a:latin typeface="+mn-lt"/>
                <a:ea typeface="+mn-ea"/>
                <a:cs typeface="+mn-cs"/>
              </a:rPr>
              <a:t>开发者测试可在开发期间进行更充分的测试，提取尽早发现软件的问题，相较于交付后期问题解决的成本大大降低</a:t>
            </a:r>
            <a:endParaRPr lang="en-US" altLang="zh-CN" sz="1200" b="0"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提升软件质量：</a:t>
            </a:r>
            <a:r>
              <a:rPr lang="zh-CN" altLang="en-US" sz="1200" b="0" kern="1200" dirty="0">
                <a:solidFill>
                  <a:schemeClr val="tx1"/>
                </a:solidFill>
                <a:effectLst/>
                <a:latin typeface="+mn-lt"/>
                <a:ea typeface="+mn-ea"/>
                <a:cs typeface="+mn-cs"/>
              </a:rPr>
              <a:t>开发者测试可通过黑盒、白盒等测试方法，使用更低的成本对软件进行全面的测试，提升软件质量</a:t>
            </a:r>
            <a:endParaRPr lang="en-US" altLang="zh-CN" sz="1200" b="0"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软件质量防护网：</a:t>
            </a:r>
            <a:r>
              <a:rPr lang="zh-CN" altLang="en-US" sz="1200" b="0" kern="1200" dirty="0">
                <a:solidFill>
                  <a:schemeClr val="tx1"/>
                </a:solidFill>
                <a:effectLst/>
                <a:latin typeface="+mn-lt"/>
                <a:ea typeface="+mn-ea"/>
                <a:cs typeface="+mn-cs"/>
              </a:rPr>
              <a:t>开发者测试的自动化用例可作为软件质量的防护网，避免代码修改导致破坏原有软件的功能特性</a:t>
            </a:r>
            <a:endParaRPr lang="en-US" altLang="zh-CN" sz="1200" b="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重构</a:t>
            </a:r>
            <a:r>
              <a:rPr lang="zh-CN" altLang="en-US" sz="1200" b="1" kern="1200" dirty="0">
                <a:solidFill>
                  <a:schemeClr val="tx1"/>
                </a:solidFill>
                <a:effectLst/>
                <a:latin typeface="+mn-lt"/>
                <a:ea typeface="+mn-ea"/>
                <a:cs typeface="+mn-cs"/>
              </a:rPr>
              <a:t>的前提：</a:t>
            </a:r>
            <a:r>
              <a:rPr lang="zh-CN" altLang="en-US" sz="1200" b="0" kern="1200" dirty="0">
                <a:solidFill>
                  <a:schemeClr val="tx1"/>
                </a:solidFill>
                <a:effectLst/>
                <a:latin typeface="+mn-lt"/>
                <a:ea typeface="+mn-ea"/>
                <a:cs typeface="+mn-cs"/>
              </a:rPr>
              <a:t>重构即在不改变软件对外体现的功能特性前提下优化软件代码的架构，提升软件质量、性能、扩展性等；如何保证不改变软件对外体现的功能特性，开发者测试的自动化用例是关键之一</a:t>
            </a:r>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a:t>
            </a:fld>
            <a:endParaRPr lang="zh-CN" altLang="en-US"/>
          </a:p>
        </p:txBody>
      </p:sp>
    </p:spTree>
    <p:extLst>
      <p:ext uri="{BB962C8B-B14F-4D97-AF65-F5344CB8AC3E}">
        <p14:creationId xmlns:p14="http://schemas.microsoft.com/office/powerpoint/2010/main" val="306504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对比瀑布</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模型的差别 </a:t>
            </a:r>
            <a:r>
              <a:rPr lang="en-US" altLang="zh-CN" sz="1200" kern="1200" dirty="0">
                <a:solidFill>
                  <a:schemeClr val="tx1"/>
                </a:solidFill>
                <a:effectLst/>
                <a:latin typeface="+mn-lt"/>
                <a:ea typeface="+mn-ea"/>
                <a:cs typeface="+mn-cs"/>
              </a:rPr>
              <a:t>(Coding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UT</a:t>
            </a:r>
            <a:r>
              <a:rPr lang="zh-CN" altLang="zh-CN" sz="1200" kern="1200" dirty="0">
                <a:solidFill>
                  <a:schemeClr val="tx1"/>
                </a:solidFill>
                <a:effectLst/>
                <a:latin typeface="+mn-lt"/>
                <a:ea typeface="+mn-ea"/>
                <a:cs typeface="+mn-cs"/>
              </a:rPr>
              <a:t>的顺序</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软件开发的过程中，需求是不断变化，不断增加的，如何保证测试开发新的需求不会破坏原来的功能呢？这个就依赖自动化的测试网来保证，靠人工成本太高，也不能保证完整性。</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对于一个开发人员而言，只有把测试代码和业务代码都写完了，并用测试代码验证了业务代码之后，才能算是把代码写完了，此时才能交付下一个环节。</a:t>
            </a:r>
            <a:endParaRPr lang="zh-CN" altLang="en-US" dirty="0"/>
          </a:p>
        </p:txBody>
      </p:sp>
      <p:sp>
        <p:nvSpPr>
          <p:cNvPr id="4" name="灯片编号占位符 3"/>
          <p:cNvSpPr>
            <a:spLocks noGrp="1"/>
          </p:cNvSpPr>
          <p:nvPr>
            <p:ph type="sldNum" sz="quarter" idx="10"/>
          </p:nvPr>
        </p:nvSpPr>
        <p:spPr/>
        <p:txBody>
          <a:bodyPr/>
          <a:lstStyle/>
          <a:p>
            <a:fld id="{9CBFBD63-C8B2-4FA6-8C61-110D3AC9AEDF}" type="slidenum">
              <a:rPr lang="en-US" smtClean="0"/>
              <a:t>29</a:t>
            </a:fld>
            <a:endParaRPr lang="en-US"/>
          </a:p>
        </p:txBody>
      </p:sp>
    </p:spTree>
    <p:extLst>
      <p:ext uri="{BB962C8B-B14F-4D97-AF65-F5344CB8AC3E}">
        <p14:creationId xmlns:p14="http://schemas.microsoft.com/office/powerpoint/2010/main" val="858191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32</a:t>
            </a:fld>
            <a:endParaRPr lang="zh-CN" altLang="en-US"/>
          </a:p>
        </p:txBody>
      </p:sp>
    </p:spTree>
    <p:extLst>
      <p:ext uri="{BB962C8B-B14F-4D97-AF65-F5344CB8AC3E}">
        <p14:creationId xmlns:p14="http://schemas.microsoft.com/office/powerpoint/2010/main" val="609718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讲师：</a:t>
            </a:r>
            <a:endParaRPr lang="en-US" altLang="zh-CN" dirty="0"/>
          </a:p>
          <a:p>
            <a:r>
              <a:rPr lang="zh-CN" altLang="en-US" dirty="0"/>
              <a:t>打开</a:t>
            </a:r>
            <a:r>
              <a:rPr lang="en-US" altLang="zh-CN" dirty="0"/>
              <a:t>Projects</a:t>
            </a:r>
            <a:r>
              <a:rPr lang="zh-CN" altLang="en-US" dirty="0"/>
              <a:t>下的</a:t>
            </a:r>
            <a:r>
              <a:rPr lang="en-US" altLang="zh-CN" dirty="0" err="1"/>
              <a:t>fizzbuzz</a:t>
            </a:r>
            <a:r>
              <a:rPr lang="zh-CN" altLang="en-US" dirty="0"/>
              <a:t>工程</a:t>
            </a:r>
            <a:endParaRPr lang="en-US" altLang="zh-CN" dirty="0"/>
          </a:p>
          <a:p>
            <a:r>
              <a:rPr lang="en-US" altLang="zh-CN" dirty="0"/>
              <a:t>1.</a:t>
            </a:r>
            <a:r>
              <a:rPr lang="zh-CN" altLang="en-US" dirty="0"/>
              <a:t>展示</a:t>
            </a:r>
            <a:r>
              <a:rPr lang="en-US" altLang="zh-CN" dirty="0"/>
              <a:t>fizzbuzz_test.cpp</a:t>
            </a:r>
            <a:r>
              <a:rPr lang="zh-CN" altLang="en-US" dirty="0"/>
              <a:t>中测试用例表示编写测试用例步骤</a:t>
            </a:r>
            <a:endParaRPr lang="en-US" altLang="zh-CN" dirty="0"/>
          </a:p>
          <a:p>
            <a:r>
              <a:rPr lang="en-US" altLang="zh-CN" dirty="0"/>
              <a:t>2.</a:t>
            </a:r>
            <a:r>
              <a:rPr lang="zh-CN" altLang="en-US" dirty="0"/>
              <a:t>注释掉</a:t>
            </a:r>
            <a:r>
              <a:rPr lang="en-US" altLang="zh-CN" dirty="0"/>
              <a:t>fizzbuzz.cpp</a:t>
            </a:r>
            <a:r>
              <a:rPr lang="zh-CN" altLang="en-US" dirty="0"/>
              <a:t>中</a:t>
            </a:r>
            <a:r>
              <a:rPr lang="en-US" altLang="zh-CN" dirty="0" err="1"/>
              <a:t>fizzbuzz</a:t>
            </a:r>
            <a:r>
              <a:rPr lang="zh-CN" altLang="en-US" dirty="0"/>
              <a:t>实现代码，修改为返回 </a:t>
            </a:r>
            <a:r>
              <a:rPr lang="en-US" altLang="zh-CN" dirty="0"/>
              <a:t>return “”;</a:t>
            </a:r>
          </a:p>
          <a:p>
            <a:r>
              <a:rPr lang="en-US" altLang="zh-CN" dirty="0"/>
              <a:t>3.</a:t>
            </a:r>
            <a:r>
              <a:rPr lang="zh-CN" altLang="en-US" dirty="0"/>
              <a:t>编译、执行测试用例，测试用例执行失败，表示“测试用例期望失败”步骤成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还原注释掉</a:t>
            </a:r>
            <a:r>
              <a:rPr lang="en-US" altLang="zh-CN" dirty="0"/>
              <a:t>fizzbuzz.cpp</a:t>
            </a:r>
            <a:r>
              <a:rPr lang="zh-CN" altLang="en-US" dirty="0"/>
              <a:t>中</a:t>
            </a:r>
            <a:r>
              <a:rPr lang="en-US" altLang="zh-CN" dirty="0" err="1"/>
              <a:t>fizzbuzz</a:t>
            </a:r>
            <a:r>
              <a:rPr lang="zh-CN" altLang="en-US" dirty="0"/>
              <a:t>实现代码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编译、执行测用例执行成功，测试通过</a:t>
            </a:r>
          </a:p>
        </p:txBody>
      </p:sp>
      <p:sp>
        <p:nvSpPr>
          <p:cNvPr id="4" name="灯片编号占位符 3"/>
          <p:cNvSpPr>
            <a:spLocks noGrp="1"/>
          </p:cNvSpPr>
          <p:nvPr>
            <p:ph type="sldNum" sz="quarter" idx="10"/>
          </p:nvPr>
        </p:nvSpPr>
        <p:spPr/>
        <p:txBody>
          <a:bodyPr/>
          <a:lstStyle/>
          <a:p>
            <a:fld id="{5821CDAF-12ED-4720-9F7D-8258CF5B2539}" type="slidenum">
              <a:rPr lang="zh-CN" altLang="en-US" smtClean="0"/>
              <a:t>33</a:t>
            </a:fld>
            <a:endParaRPr lang="zh-CN" altLang="en-US"/>
          </a:p>
        </p:txBody>
      </p:sp>
    </p:spTree>
    <p:extLst>
      <p:ext uri="{BB962C8B-B14F-4D97-AF65-F5344CB8AC3E}">
        <p14:creationId xmlns:p14="http://schemas.microsoft.com/office/powerpoint/2010/main" val="1814845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打开演练工程中的</a:t>
            </a:r>
            <a:r>
              <a:rPr lang="en-US" altLang="zh-CN" dirty="0" err="1"/>
              <a:t>fizzbuzz</a:t>
            </a:r>
            <a:r>
              <a:rPr lang="zh-CN" altLang="en-US" dirty="0"/>
              <a:t>空工程</a:t>
            </a:r>
          </a:p>
        </p:txBody>
      </p:sp>
      <p:sp>
        <p:nvSpPr>
          <p:cNvPr id="4" name="灯片编号占位符 3"/>
          <p:cNvSpPr>
            <a:spLocks noGrp="1"/>
          </p:cNvSpPr>
          <p:nvPr>
            <p:ph type="sldNum" sz="quarter" idx="10"/>
          </p:nvPr>
        </p:nvSpPr>
        <p:spPr/>
        <p:txBody>
          <a:bodyPr/>
          <a:lstStyle/>
          <a:p>
            <a:fld id="{9CBFBD63-C8B2-4FA6-8C61-110D3AC9AEDF}" type="slidenum">
              <a:rPr lang="en-US" smtClean="0"/>
              <a:t>34</a:t>
            </a:fld>
            <a:endParaRPr lang="en-US"/>
          </a:p>
        </p:txBody>
      </p:sp>
    </p:spTree>
    <p:extLst>
      <p:ext uri="{BB962C8B-B14F-4D97-AF65-F5344CB8AC3E}">
        <p14:creationId xmlns:p14="http://schemas.microsoft.com/office/powerpoint/2010/main" val="1467610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36</a:t>
            </a:fld>
            <a:endParaRPr lang="zh-CN" altLang="en-US"/>
          </a:p>
        </p:txBody>
      </p:sp>
    </p:spTree>
    <p:extLst>
      <p:ext uri="{BB962C8B-B14F-4D97-AF65-F5344CB8AC3E}">
        <p14:creationId xmlns:p14="http://schemas.microsoft.com/office/powerpoint/2010/main" val="1278158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38</a:t>
            </a:fld>
            <a:endParaRPr lang="zh-CN" altLang="en-US"/>
          </a:p>
        </p:txBody>
      </p:sp>
    </p:spTree>
    <p:extLst>
      <p:ext uri="{BB962C8B-B14F-4D97-AF65-F5344CB8AC3E}">
        <p14:creationId xmlns:p14="http://schemas.microsoft.com/office/powerpoint/2010/main" val="748144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早期的软件开发过程中软件规模都很小、复杂程度低，软件开发的过程混乱无序、相当随意，测试的含义比较狭窄，开发人员将测试等同于“调试”；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随着软件和</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行业的发展，软件的应用越来越广，趋向大型化、高复杂度，软件的质量越来越重要，软件测试定义发生了改变；</a:t>
            </a:r>
            <a:endParaRPr lang="en-US" altLang="zh-CN" sz="1200" b="0" i="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软件测试是软件工程当中不可或缺的一个过程</a:t>
            </a:r>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5</a:t>
            </a:fld>
            <a:endParaRPr lang="zh-CN" altLang="en-US"/>
          </a:p>
        </p:txBody>
      </p:sp>
    </p:spTree>
    <p:extLst>
      <p:ext uri="{BB962C8B-B14F-4D97-AF65-F5344CB8AC3E}">
        <p14:creationId xmlns:p14="http://schemas.microsoft.com/office/powerpoint/2010/main" val="1995737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a:t>
            </a:r>
            <a:r>
              <a:rPr lang="en-US" altLang="zh-CN" dirty="0">
                <a:hlinkClick r:id="rId3"/>
              </a:rPr>
              <a:t>https://baike.baidu.com/item/%E8%BD%AF%E4%BB%B6%E6%B5%8B%E8%AF%95%E6%96%B9%E6%B3%95/1850037</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6</a:t>
            </a:fld>
            <a:endParaRPr lang="zh-CN" altLang="en-US"/>
          </a:p>
        </p:txBody>
      </p:sp>
    </p:spTree>
    <p:extLst>
      <p:ext uri="{BB962C8B-B14F-4D97-AF65-F5344CB8AC3E}">
        <p14:creationId xmlns:p14="http://schemas.microsoft.com/office/powerpoint/2010/main" val="3570837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a:t>
            </a:r>
            <a:r>
              <a:rPr lang="en-US" altLang="zh-CN" dirty="0">
                <a:hlinkClick r:id="rId3"/>
              </a:rPr>
              <a:t>https://baike.baidu.com/item/%E8%BD%AF%E4%BB%B6%E6%B5%8B%E8%AF%95%E6%96%B9%E6%B3%95/1850037</a:t>
            </a:r>
            <a:endParaRPr lang="zh-CN" altLang="en-US" dirty="0"/>
          </a:p>
          <a:p>
            <a:r>
              <a:rPr lang="zh-CN" altLang="en-US" sz="1200" b="0" i="0" kern="1200" dirty="0">
                <a:solidFill>
                  <a:schemeClr val="tx1"/>
                </a:solidFill>
                <a:effectLst/>
                <a:latin typeface="+mn-lt"/>
                <a:ea typeface="+mn-ea"/>
                <a:cs typeface="+mn-cs"/>
              </a:rPr>
              <a:t>灰盒测试则介于黑盒测试和白盒测试之间。灰盒测试除了重视输出相对于出入的正确性，也看重其内部表现。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但是它不可能像白盒测试那样详细和完整。它只是简单的靠一些象征性的现象或标志来判断其内部的运行情况，因此在内部结果出现错误，但输出结果正确的情况下可以采取灰盒测试方法。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因为在此情况下灰盒比白盒高效，比黑盒适用性广的优势就凸显出来了</a:t>
            </a:r>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7</a:t>
            </a:fld>
            <a:endParaRPr lang="zh-CN" altLang="en-US"/>
          </a:p>
        </p:txBody>
      </p:sp>
    </p:spTree>
    <p:extLst>
      <p:ext uri="{BB962C8B-B14F-4D97-AF65-F5344CB8AC3E}">
        <p14:creationId xmlns:p14="http://schemas.microsoft.com/office/powerpoint/2010/main" val="356318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a:t>
            </a:r>
            <a:r>
              <a:rPr lang="en-US" altLang="zh-CN" dirty="0">
                <a:hlinkClick r:id="rId3"/>
              </a:rPr>
              <a:t>https://baike.baidu.com/item/%E8%BD%AF%E4%BB%B6%E6%B5%8B%E8%AF%95%E6%96%B9%E6%B3%95/1850037</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8</a:t>
            </a:fld>
            <a:endParaRPr lang="zh-CN" altLang="en-US"/>
          </a:p>
        </p:txBody>
      </p:sp>
    </p:spTree>
    <p:extLst>
      <p:ext uri="{BB962C8B-B14F-4D97-AF65-F5344CB8AC3E}">
        <p14:creationId xmlns:p14="http://schemas.microsoft.com/office/powerpoint/2010/main" val="257210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a:t>
            </a:r>
            <a:r>
              <a:rPr lang="en-US" altLang="zh-CN" dirty="0">
                <a:hlinkClick r:id="rId3"/>
              </a:rPr>
              <a:t>https://baike.baidu.com/item/%E8%BD%AF%E4%BB%B6%E6%B5%8B%E8%AF%95%E6%96%B9%E6%B3%95/1850037</a:t>
            </a:r>
            <a:endParaRPr lang="zh-CN" altLang="en-US" dirty="0"/>
          </a:p>
          <a:p>
            <a:r>
              <a:rPr lang="zh-CN" altLang="en-US" sz="1200" b="1" i="0" kern="1200" dirty="0">
                <a:solidFill>
                  <a:schemeClr val="tx1"/>
                </a:solidFill>
                <a:effectLst/>
                <a:latin typeface="+mn-lt"/>
                <a:ea typeface="+mn-ea"/>
                <a:cs typeface="+mn-cs"/>
              </a:rPr>
              <a:t>手动测试：</a:t>
            </a:r>
            <a:r>
              <a:rPr lang="zh-CN" altLang="en-US" sz="1200" b="0" i="0" kern="1200" dirty="0">
                <a:solidFill>
                  <a:schemeClr val="tx1"/>
                </a:solidFill>
                <a:effectLst/>
                <a:latin typeface="+mn-lt"/>
                <a:ea typeface="+mn-ea"/>
                <a:cs typeface="+mn-cs"/>
              </a:rPr>
              <a:t>其在设计了测试用例之后，需要测试人员根据设计的测试用例一步一步来执行测试得到实际结果，并将其与期望结果进行比对</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自动化测试：</a:t>
            </a:r>
            <a:r>
              <a:rPr lang="zh-CN" altLang="en-US" sz="1200" b="0" i="0" kern="1200" dirty="0">
                <a:solidFill>
                  <a:schemeClr val="tx1"/>
                </a:solidFill>
                <a:effectLst/>
                <a:latin typeface="+mn-lt"/>
                <a:ea typeface="+mn-ea"/>
                <a:cs typeface="+mn-cs"/>
              </a:rPr>
              <a:t>在预先设定的条件下运行被测程序，并分析运行结果。总的来说，这种测试方法就是将以人驱动的测试行为转化为机器执行的一种过程</a:t>
            </a:r>
            <a:endParaRPr lang="zh-CN" altLang="en-US" b="1"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9</a:t>
            </a:fld>
            <a:endParaRPr lang="zh-CN" altLang="en-US"/>
          </a:p>
        </p:txBody>
      </p:sp>
    </p:spTree>
    <p:extLst>
      <p:ext uri="{BB962C8B-B14F-4D97-AF65-F5344CB8AC3E}">
        <p14:creationId xmlns:p14="http://schemas.microsoft.com/office/powerpoint/2010/main" val="192231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21CDAF-12ED-4720-9F7D-8258CF5B2539}" type="slidenum">
              <a:rPr lang="zh-CN" altLang="en-US" smtClean="0"/>
              <a:t>11</a:t>
            </a:fld>
            <a:endParaRPr lang="zh-CN" altLang="en-US"/>
          </a:p>
        </p:txBody>
      </p:sp>
    </p:spTree>
    <p:extLst>
      <p:ext uri="{BB962C8B-B14F-4D97-AF65-F5344CB8AC3E}">
        <p14:creationId xmlns:p14="http://schemas.microsoft.com/office/powerpoint/2010/main" val="145284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BFBD63-C8B2-4FA6-8C61-110D3AC9AEDF}" type="slidenum">
              <a:rPr lang="en-US" smtClean="0"/>
              <a:t>12</a:t>
            </a:fld>
            <a:endParaRPr lang="en-US"/>
          </a:p>
        </p:txBody>
      </p:sp>
    </p:spTree>
    <p:extLst>
      <p:ext uri="{BB962C8B-B14F-4D97-AF65-F5344CB8AC3E}">
        <p14:creationId xmlns:p14="http://schemas.microsoft.com/office/powerpoint/2010/main" val="717823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4.emf"/><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1" y="0"/>
            <a:ext cx="12195175" cy="6860324"/>
          </a:xfrm>
          <a:prstGeom prst="rect">
            <a:avLst/>
          </a:prstGeom>
          <a:noFill/>
        </p:spPr>
      </p:pic>
      <p:sp>
        <p:nvSpPr>
          <p:cNvPr id="9"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3"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5389231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Rectangle 1"/>
          <p:cNvSpPr>
            <a:spLocks/>
          </p:cNvSpPr>
          <p:nvPr userDrawn="1"/>
        </p:nvSpPr>
        <p:spPr bwMode="auto">
          <a:xfrm>
            <a:off x="0" y="0"/>
            <a:ext cx="12195175" cy="6859588"/>
          </a:xfrm>
          <a:prstGeom prst="rect">
            <a:avLst/>
          </a:prstGeom>
          <a:solidFill>
            <a:schemeClr val="bg1">
              <a:lumMod val="95000"/>
            </a:schemeClr>
          </a:solidFill>
          <a:ln>
            <a:noFill/>
          </a:ln>
        </p:spPr>
        <p:txBody>
          <a:bodyPr lIns="0" tIns="0" rIns="0" bIns="0"/>
          <a:lstStyle/>
          <a:p>
            <a:endParaRPr lang="zh-CN" altLang="en-US">
              <a:solidFill>
                <a:srgbClr val="000000"/>
              </a:solidFill>
              <a:latin typeface="Calibri" charset="0"/>
            </a:endParaRPr>
          </a:p>
        </p:txBody>
      </p:sp>
      <p:sp>
        <p:nvSpPr>
          <p:cNvPr id="14" name="Rectangle 1"/>
          <p:cNvSpPr>
            <a:spLocks/>
          </p:cNvSpPr>
          <p:nvPr userDrawn="1"/>
        </p:nvSpPr>
        <p:spPr bwMode="auto">
          <a:xfrm>
            <a:off x="0" y="1"/>
            <a:ext cx="12195175" cy="5304991"/>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16"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7"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31165"/>
            <a:ext cx="3114428" cy="577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9" name="图片 2"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423705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4577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_2">
    <p:spTree>
      <p:nvGrpSpPr>
        <p:cNvPr id="1" name=""/>
        <p:cNvGrpSpPr/>
        <p:nvPr/>
      </p:nvGrpSpPr>
      <p:grpSpPr>
        <a:xfrm>
          <a:off x="0" y="0"/>
          <a:ext cx="0" cy="0"/>
          <a:chOff x="0" y="0"/>
          <a:chExt cx="0" cy="0"/>
        </a:xfrm>
      </p:grpSpPr>
      <p:pic>
        <p:nvPicPr>
          <p:cNvPr id="10" name="Picture 2" descr="D:\2015 MWC KV\2015 MWC PPT\新建文件夹\07.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46336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2_3">
    <p:spTree>
      <p:nvGrpSpPr>
        <p:cNvPr id="1" name=""/>
        <p:cNvGrpSpPr/>
        <p:nvPr/>
      </p:nvGrpSpPr>
      <p:grpSpPr>
        <a:xfrm>
          <a:off x="0" y="0"/>
          <a:ext cx="0" cy="0"/>
          <a:chOff x="0" y="0"/>
          <a:chExt cx="0" cy="0"/>
        </a:xfrm>
      </p:grpSpPr>
      <p:pic>
        <p:nvPicPr>
          <p:cNvPr id="4" name="Picture 2" descr="D:\2015 MWC KV\2015 MWC PPT\新建文件夹\0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bg1"/>
                </a:solidFill>
                <a:latin typeface="+mn-ea"/>
                <a:ea typeface="+mn-ea"/>
              </a:defRPr>
            </a:lvl1pPr>
            <a:lvl2pPr>
              <a:defRPr>
                <a:solidFill>
                  <a:schemeClr val="bg1"/>
                </a:solidFill>
                <a:latin typeface="+mn-ea"/>
                <a:ea typeface="+mn-ea"/>
              </a:defRPr>
            </a:lvl2pPr>
            <a:lvl3pPr>
              <a:defRPr>
                <a:solidFill>
                  <a:schemeClr val="bg1"/>
                </a:solidFill>
                <a:latin typeface="+mn-ea"/>
                <a:ea typeface="+mn-ea"/>
              </a:defRPr>
            </a:lvl3pPr>
            <a:lvl4pPr>
              <a:defRPr>
                <a:solidFill>
                  <a:schemeClr val="bg1"/>
                </a:solidFill>
                <a:latin typeface="+mn-ea"/>
                <a:ea typeface="+mn-ea"/>
              </a:defRPr>
            </a:lvl4pPr>
            <a:lvl5pPr>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8763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_2">
    <p:spTree>
      <p:nvGrpSpPr>
        <p:cNvPr id="1" name=""/>
        <p:cNvGrpSpPr/>
        <p:nvPr/>
      </p:nvGrpSpPr>
      <p:grpSpPr>
        <a:xfrm>
          <a:off x="0" y="0"/>
          <a:ext cx="0" cy="0"/>
          <a:chOff x="0" y="0"/>
          <a:chExt cx="0" cy="0"/>
        </a:xfrm>
      </p:grpSpPr>
      <p:pic>
        <p:nvPicPr>
          <p:cNvPr id="5" name="图片 2"/>
          <p:cNvPicPr>
            <a:picLocks noChangeAspect="1"/>
          </p:cNvPicPr>
          <p:nvPr userDrawn="1"/>
        </p:nvPicPr>
        <p:blipFill rotWithShape="1">
          <a:blip r:embed="rId2" cstate="email">
            <a:alphaModFix amt="28000"/>
            <a:extLst>
              <a:ext uri="{28A0092B-C50C-407E-A947-70E740481C1C}">
                <a14:useLocalDpi xmlns:a14="http://schemas.microsoft.com/office/drawing/2010/main"/>
              </a:ext>
            </a:extLst>
          </a:blip>
          <a:srcRect b="25782"/>
          <a:stretch/>
        </p:blipFill>
        <p:spPr>
          <a:xfrm>
            <a:off x="3504624" y="2226785"/>
            <a:ext cx="7879649" cy="4632803"/>
          </a:xfrm>
          <a:prstGeom prst="rect">
            <a:avLst/>
          </a:prstGeom>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accent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
                <a:schemeClr val="accent1"/>
              </a:buClr>
              <a:defRPr>
                <a:solidFill>
                  <a:schemeClr val="tx1">
                    <a:lumMod val="75000"/>
                    <a:lumOff val="25000"/>
                  </a:schemeClr>
                </a:solidFill>
                <a:latin typeface="+mn-ea"/>
                <a:ea typeface="+mn-ea"/>
              </a:defRPr>
            </a:lvl1pPr>
            <a:lvl2pPr>
              <a:buClr>
                <a:schemeClr val="accent1"/>
              </a:buClr>
              <a:defRPr>
                <a:solidFill>
                  <a:schemeClr val="tx1">
                    <a:lumMod val="75000"/>
                    <a:lumOff val="25000"/>
                  </a:schemeClr>
                </a:solidFill>
                <a:latin typeface="+mn-ea"/>
                <a:ea typeface="+mn-ea"/>
              </a:defRPr>
            </a:lvl2pPr>
            <a:lvl3pPr>
              <a:buClr>
                <a:schemeClr val="accent1"/>
              </a:buClr>
              <a:defRPr>
                <a:solidFill>
                  <a:schemeClr val="tx1">
                    <a:lumMod val="75000"/>
                    <a:lumOff val="25000"/>
                  </a:schemeClr>
                </a:solidFill>
                <a:latin typeface="+mn-ea"/>
                <a:ea typeface="+mn-ea"/>
              </a:defRPr>
            </a:lvl3pPr>
            <a:lvl4pPr>
              <a:buClr>
                <a:schemeClr val="accent1"/>
              </a:buClr>
              <a:defRPr>
                <a:solidFill>
                  <a:schemeClr val="tx1">
                    <a:lumMod val="75000"/>
                    <a:lumOff val="25000"/>
                  </a:schemeClr>
                </a:solidFill>
                <a:latin typeface="+mn-ea"/>
                <a:ea typeface="+mn-ea"/>
              </a:defRPr>
            </a:lvl4pPr>
            <a:lvl5pPr>
              <a:buClr>
                <a:schemeClr val="accent1"/>
              </a:buCl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689776" y="256644"/>
            <a:ext cx="1940004" cy="461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2532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2_3">
    <p:spTree>
      <p:nvGrpSpPr>
        <p:cNvPr id="1" name=""/>
        <p:cNvGrpSpPr/>
        <p:nvPr/>
      </p:nvGrpSpPr>
      <p:grpSpPr>
        <a:xfrm>
          <a:off x="0" y="0"/>
          <a:ext cx="0" cy="0"/>
          <a:chOff x="0" y="0"/>
          <a:chExt cx="0" cy="0"/>
        </a:xfrm>
      </p:grpSpPr>
      <p:sp>
        <p:nvSpPr>
          <p:cNvPr id="5"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sp>
        <p:nvSpPr>
          <p:cNvPr id="2" name="标题 1"/>
          <p:cNvSpPr>
            <a:spLocks noGrp="1"/>
          </p:cNvSpPr>
          <p:nvPr>
            <p:ph type="title"/>
          </p:nvPr>
        </p:nvSpPr>
        <p:spPr>
          <a:xfrm>
            <a:off x="392359" y="701852"/>
            <a:ext cx="9993315" cy="1143265"/>
          </a:xfrm>
          <a:prstGeom prst="rect">
            <a:avLst/>
          </a:prstGeom>
        </p:spPr>
        <p:txBody>
          <a:bodyPr/>
          <a:lstStyle>
            <a:lvl1pPr>
              <a:defRPr>
                <a:solidFill>
                  <a:schemeClr val="bg1"/>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buClrTx/>
              <a:defRPr>
                <a:solidFill>
                  <a:schemeClr val="bg1"/>
                </a:solidFill>
                <a:latin typeface="+mn-ea"/>
                <a:ea typeface="+mn-ea"/>
              </a:defRPr>
            </a:lvl1pPr>
            <a:lvl2pPr>
              <a:buClrTx/>
              <a:defRPr>
                <a:solidFill>
                  <a:schemeClr val="bg1"/>
                </a:solidFill>
                <a:latin typeface="+mn-ea"/>
                <a:ea typeface="+mn-ea"/>
              </a:defRPr>
            </a:lvl2pPr>
            <a:lvl3pPr>
              <a:buClrTx/>
              <a:defRPr>
                <a:solidFill>
                  <a:schemeClr val="bg1"/>
                </a:solidFill>
                <a:latin typeface="+mn-ea"/>
                <a:ea typeface="+mn-ea"/>
              </a:defRPr>
            </a:lvl3pPr>
            <a:lvl4pPr>
              <a:buClrTx/>
              <a:defRPr>
                <a:solidFill>
                  <a:schemeClr val="bg1"/>
                </a:solidFill>
                <a:latin typeface="+mn-ea"/>
                <a:ea typeface="+mn-ea"/>
              </a:defRPr>
            </a:lvl4pPr>
            <a:lvl5pPr>
              <a:buClrTx/>
              <a:defRPr>
                <a:solidFill>
                  <a:schemeClr val="bg1"/>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6" name="图片 1"/>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1" b="26003"/>
          <a:stretch/>
        </p:blipFill>
        <p:spPr>
          <a:xfrm>
            <a:off x="3312553" y="2085335"/>
            <a:ext cx="8066996" cy="4728835"/>
          </a:xfrm>
          <a:prstGeom prst="rect">
            <a:avLst/>
          </a:prstGeom>
        </p:spPr>
      </p:pic>
      <p:pic>
        <p:nvPicPr>
          <p:cNvPr id="12" name="Picture 7"/>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697987" y="241052"/>
            <a:ext cx="1826889" cy="46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spTree>
    <p:extLst>
      <p:ext uri="{BB962C8B-B14F-4D97-AF65-F5344CB8AC3E}">
        <p14:creationId xmlns:p14="http://schemas.microsoft.com/office/powerpoint/2010/main" val="24647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_2">
    <p:spTree>
      <p:nvGrpSpPr>
        <p:cNvPr id="1" name=""/>
        <p:cNvGrpSpPr/>
        <p:nvPr/>
      </p:nvGrpSpPr>
      <p:grpSpPr>
        <a:xfrm>
          <a:off x="0" y="0"/>
          <a:ext cx="0" cy="0"/>
          <a:chOff x="0" y="0"/>
          <a:chExt cx="0" cy="0"/>
        </a:xfrm>
      </p:grpSpPr>
      <p:pic>
        <p:nvPicPr>
          <p:cNvPr id="8" name="Picture 2" descr="C:\Users\z00205060\Desktop\多媒体规范\浅色(横版）.jpg"/>
          <p:cNvPicPr>
            <a:picLocks noChangeAspect="1" noChangeArrowheads="1"/>
          </p:cNvPicPr>
          <p:nvPr userDrawn="1"/>
        </p:nvPicPr>
        <p:blipFill>
          <a:blip r:embed="rId2" cstate="print"/>
          <a:srcRect/>
          <a:stretch>
            <a:fillRect/>
          </a:stretch>
        </p:blipFill>
        <p:spPr bwMode="auto">
          <a:xfrm>
            <a:off x="0" y="0"/>
            <a:ext cx="12195175" cy="6859786"/>
          </a:xfrm>
          <a:prstGeom prst="rect">
            <a:avLst/>
          </a:prstGeom>
          <a:noFill/>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5822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ody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6800" cy="6857552"/>
          </a:xfrm>
          <a:prstGeom prst="rect">
            <a:avLst/>
          </a:prstGeom>
        </p:spPr>
      </p:pic>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2"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pic>
        <p:nvPicPr>
          <p:cNvPr id="17"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sp>
        <p:nvSpPr>
          <p:cNvPr id="8" name="Rectangle 86"/>
          <p:cNvSpPr>
            <a:spLocks noChangeArrowheads="1"/>
          </p:cNvSpPr>
          <p:nvPr userDrawn="1"/>
        </p:nvSpPr>
        <p:spPr bwMode="auto">
          <a:xfrm>
            <a:off x="698499" y="6503172"/>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32125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_4">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340504"/>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4" name="Freeform 2"/>
          <p:cNvSpPr>
            <a:spLocks/>
          </p:cNvSpPr>
          <p:nvPr userDrawn="1"/>
        </p:nvSpPr>
        <p:spPr bwMode="auto">
          <a:xfrm>
            <a:off x="15" y="6375601"/>
            <a:ext cx="8985871" cy="482665"/>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15" name="Freeform 3"/>
          <p:cNvSpPr>
            <a:spLocks/>
          </p:cNvSpPr>
          <p:nvPr userDrawn="1"/>
        </p:nvSpPr>
        <p:spPr bwMode="auto">
          <a:xfrm>
            <a:off x="8877276" y="6375603"/>
            <a:ext cx="3315939" cy="482660"/>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noAutofit/>
          </a:bodyPr>
          <a:lstStyle/>
          <a:p>
            <a:endParaRPr lang="en-US">
              <a:solidFill>
                <a:srgbClr val="000000"/>
              </a:solidFill>
              <a:latin typeface="Arial" charset="0"/>
              <a:ea typeface="微软雅黑"/>
            </a:endParaRPr>
          </a:p>
        </p:txBody>
      </p:sp>
      <p:sp>
        <p:nvSpPr>
          <p:cNvPr id="9"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1"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3" name="Picture 87" descr="图片3副本"/>
          <p:cNvPicPr>
            <a:picLocks noChangeAspect="1" noChangeArrowheads="1"/>
          </p:cNvPicPr>
          <p:nvPr userDrawn="1"/>
        </p:nvPicPr>
        <p:blipFill>
          <a:blip r:embed="rId2" cstate="screen"/>
          <a:stretch>
            <a:fillRect/>
          </a:stretch>
        </p:blipFill>
        <p:spPr bwMode="auto">
          <a:xfrm>
            <a:off x="10182225" y="6386513"/>
            <a:ext cx="1292464" cy="310923"/>
          </a:xfrm>
          <a:prstGeom prst="rect">
            <a:avLst/>
          </a:prstGeom>
          <a:noFill/>
        </p:spPr>
      </p:pic>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19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dy_5">
    <p:spTree>
      <p:nvGrpSpPr>
        <p:cNvPr id="1" name=""/>
        <p:cNvGrpSpPr/>
        <p:nvPr/>
      </p:nvGrpSpPr>
      <p:grpSpPr>
        <a:xfrm>
          <a:off x="0" y="0"/>
          <a:ext cx="0" cy="0"/>
          <a:chOff x="0" y="0"/>
          <a:chExt cx="0" cy="0"/>
        </a:xfrm>
      </p:grpSpPr>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grpSp>
        <p:nvGrpSpPr>
          <p:cNvPr id="11" name="组合 3"/>
          <p:cNvGrpSpPr>
            <a:grpSpLocks noChangeAspect="1"/>
          </p:cNvGrpSpPr>
          <p:nvPr userDrawn="1"/>
        </p:nvGrpSpPr>
        <p:grpSpPr bwMode="auto">
          <a:xfrm>
            <a:off x="0" y="6804026"/>
            <a:ext cx="12198096" cy="74120"/>
            <a:chOff x="0" y="5087938"/>
            <a:chExt cx="9144000" cy="55562"/>
          </a:xfrm>
        </p:grpSpPr>
        <p:pic>
          <p:nvPicPr>
            <p:cNvPr id="12"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0" y="5087938"/>
              <a:ext cx="8616950" cy="55562"/>
            </a:xfrm>
            <a:prstGeom prst="rect">
              <a:avLst/>
            </a:prstGeom>
            <a:noFill/>
            <a:ln w="9525">
              <a:noFill/>
              <a:miter lim="800000"/>
              <a:headEnd/>
              <a:tailEnd/>
            </a:ln>
          </p:spPr>
        </p:pic>
        <p:pic>
          <p:nvPicPr>
            <p:cNvPr id="13" name="Picture 2" descr="E:\01 日常工作\10 多媒体\PPT内部汇报用模板\红条.jpg"/>
            <p:cNvPicPr>
              <a:picLocks noChangeAspect="1" noChangeArrowheads="1"/>
            </p:cNvPicPr>
            <p:nvPr userDrawn="1"/>
          </p:nvPicPr>
          <p:blipFill>
            <a:blip r:embed="rId2" cstate="print"/>
            <a:srcRect r="5814"/>
            <a:stretch>
              <a:fillRect/>
            </a:stretch>
          </p:blipFill>
          <p:spPr bwMode="auto">
            <a:xfrm>
              <a:off x="527050" y="5087938"/>
              <a:ext cx="8616950" cy="55562"/>
            </a:xfrm>
            <a:prstGeom prst="rect">
              <a:avLst/>
            </a:prstGeom>
            <a:noFill/>
            <a:ln w="9525">
              <a:noFill/>
              <a:miter lim="800000"/>
              <a:headEnd/>
              <a:tailEnd/>
            </a:ln>
          </p:spPr>
        </p:pic>
      </p:grpSp>
      <p:sp>
        <p:nvSpPr>
          <p:cNvPr id="10"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5"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18" name="Picture 87" descr="图片3副本"/>
          <p:cNvPicPr>
            <a:picLocks noChangeAspect="1" noChangeArrowheads="1"/>
          </p:cNvPicPr>
          <p:nvPr userDrawn="1"/>
        </p:nvPicPr>
        <p:blipFill>
          <a:blip r:embed="rId3" cstate="screen"/>
          <a:stretch>
            <a:fillRect/>
          </a:stretch>
        </p:blipFill>
        <p:spPr bwMode="auto">
          <a:xfrm>
            <a:off x="10182225" y="6386513"/>
            <a:ext cx="1292464" cy="310923"/>
          </a:xfrm>
          <a:prstGeom prst="rect">
            <a:avLst/>
          </a:prstGeom>
          <a:noFill/>
        </p:spPr>
      </p:pic>
      <p:pic>
        <p:nvPicPr>
          <p:cNvPr id="22"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305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4156" userDrawn="1">
          <p15:clr>
            <a:srgbClr val="FBAE40"/>
          </p15:clr>
        </p15:guide>
        <p15:guide id="2" pos="25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2">
    <p:spTree>
      <p:nvGrpSpPr>
        <p:cNvPr id="1" name=""/>
        <p:cNvGrpSpPr/>
        <p:nvPr/>
      </p:nvGrpSpPr>
      <p:grpSpPr>
        <a:xfrm>
          <a:off x="0" y="0"/>
          <a:ext cx="0" cy="0"/>
          <a:chOff x="0" y="0"/>
          <a:chExt cx="0" cy="0"/>
        </a:xfrm>
      </p:grpSpPr>
      <p:pic>
        <p:nvPicPr>
          <p:cNvPr id="5" name="Picture 6" descr="C:\Users\z00205060\Desktop\Open Cloud Summit 2014-01.jpg"/>
          <p:cNvPicPr>
            <a:picLocks noChangeAspect="1" noChangeArrowheads="1"/>
          </p:cNvPicPr>
          <p:nvPr userDrawn="1"/>
        </p:nvPicPr>
        <p:blipFill>
          <a:blip r:embed="rId2" cstate="print"/>
          <a:srcRect r="6795" b="7275"/>
          <a:stretch>
            <a:fillRect/>
          </a:stretch>
        </p:blipFill>
        <p:spPr bwMode="auto">
          <a:xfrm>
            <a:off x="828675" y="498012"/>
            <a:ext cx="11366500" cy="6359988"/>
          </a:xfrm>
          <a:prstGeom prst="rect">
            <a:avLst/>
          </a:prstGeom>
          <a:noFill/>
        </p:spPr>
      </p:pic>
      <p:sp>
        <p:nvSpPr>
          <p:cNvPr id="9" name="标题 1"/>
          <p:cNvSpPr>
            <a:spLocks noGrp="1"/>
          </p:cNvSpPr>
          <p:nvPr>
            <p:ph type="title"/>
          </p:nvPr>
        </p:nvSpPr>
        <p:spPr>
          <a:xfrm>
            <a:off x="1007697" y="909514"/>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1"/>
          </p:nvPr>
        </p:nvSpPr>
        <p:spPr>
          <a:xfrm>
            <a:off x="1007697" y="2542072"/>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5" name="Picture 77"/>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96380" y="5662042"/>
            <a:ext cx="705013" cy="7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userDrawn="1"/>
        </p:nvSpPr>
        <p:spPr bwMode="auto">
          <a:xfrm>
            <a:off x="696380" y="646746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a:solidFill>
                  <a:srgbClr val="000000">
                    <a:lumMod val="65000"/>
                    <a:lumOff val="35000"/>
                  </a:srgbClr>
                </a:solidFill>
                <a:latin typeface="FrutigerNext LT Light" pitchFamily="34" charset="0"/>
                <a:ea typeface="MS PGothic" pitchFamily="34" charset="-128"/>
              </a:rPr>
              <a:t>HUAWEI TECHNOLOGIES CO., LTD.</a:t>
            </a:r>
          </a:p>
        </p:txBody>
      </p:sp>
      <p:sp>
        <p:nvSpPr>
          <p:cNvPr id="17" name="Text Box 7"/>
          <p:cNvSpPr txBox="1">
            <a:spLocks noChangeArrowheads="1"/>
          </p:cNvSpPr>
          <p:nvPr userDrawn="1"/>
        </p:nvSpPr>
        <p:spPr bwMode="auto">
          <a:xfrm>
            <a:off x="10159575" y="6390456"/>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dirty="0">
                <a:solidFill>
                  <a:srgbClr val="000000">
                    <a:lumMod val="65000"/>
                    <a:lumOff val="35000"/>
                  </a:srgbClr>
                </a:solidFill>
                <a:latin typeface="FrutigerNext LT Light" pitchFamily="34" charset="0"/>
                <a:ea typeface="MS PGothic" pitchFamily="34" charset="-128"/>
              </a:rPr>
              <a:t>www.huawei.com</a:t>
            </a:r>
          </a:p>
        </p:txBody>
      </p:sp>
    </p:spTree>
    <p:extLst>
      <p:ext uri="{BB962C8B-B14F-4D97-AF65-F5344CB8AC3E}">
        <p14:creationId xmlns:p14="http://schemas.microsoft.com/office/powerpoint/2010/main" val="30300641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dy_2">
    <p:spTree>
      <p:nvGrpSpPr>
        <p:cNvPr id="1" name=""/>
        <p:cNvGrpSpPr/>
        <p:nvPr/>
      </p:nvGrpSpPr>
      <p:grpSpPr>
        <a:xfrm>
          <a:off x="0" y="0"/>
          <a:ext cx="0" cy="0"/>
          <a:chOff x="0" y="0"/>
          <a:chExt cx="0" cy="0"/>
        </a:xfrm>
      </p:grpSpPr>
      <p:pic>
        <p:nvPicPr>
          <p:cNvPr id="10" name="Picture 3" descr="D:\2015 MWC KV\2015 MWC PPT\新建文件夹\09.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6"/>
          <p:cNvSpPr>
            <a:spLocks noChangeArrowheads="1"/>
          </p:cNvSpPr>
          <p:nvPr userDrawn="1"/>
        </p:nvSpPr>
        <p:spPr bwMode="auto">
          <a:xfrm>
            <a:off x="698499" y="6578991"/>
            <a:ext cx="972000"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rgbClr val="000000">
                    <a:lumMod val="65000"/>
                    <a:lumOff val="35000"/>
                  </a:srgbClr>
                </a:solidFill>
                <a:latin typeface="FrutigerNext LT Regular" panose="020B0503040504020204" pitchFamily="34" charset="0"/>
                <a:ea typeface="微软雅黑"/>
              </a:rPr>
              <a:t>P</a:t>
            </a:r>
            <a:r>
              <a:rPr lang="en-US" altLang="zh-CN" sz="1100" kern="0" dirty="0">
                <a:solidFill>
                  <a:srgbClr val="000000">
                    <a:lumMod val="65000"/>
                    <a:lumOff val="35000"/>
                  </a:srgbClr>
                </a:solidFill>
                <a:latin typeface="FrutigerNext LT Regular" panose="020B0503040504020204" pitchFamily="34" charset="0"/>
                <a:ea typeface="微软雅黑"/>
              </a:rPr>
              <a:t>age </a:t>
            </a:r>
            <a:fld id="{E68EC476-442B-4BB7-9603-F1440C241F3D}" type="slidenum">
              <a:rPr lang="de-DE" sz="1100" kern="0" smtClea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rgbClr val="000000">
                  <a:lumMod val="65000"/>
                  <a:lumOff val="35000"/>
                </a:srgbClr>
              </a:solidFill>
              <a:latin typeface="FrutigerNext LT Regular" panose="020B0503040504020204" pitchFamily="34" charset="0"/>
              <a:ea typeface="微软雅黑"/>
            </a:endParaRPr>
          </a:p>
        </p:txBody>
      </p:sp>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4"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Tree>
    <p:extLst>
      <p:ext uri="{BB962C8B-B14F-4D97-AF65-F5344CB8AC3E}">
        <p14:creationId xmlns:p14="http://schemas.microsoft.com/office/powerpoint/2010/main" val="3134035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dy_3">
    <p:spTree>
      <p:nvGrpSpPr>
        <p:cNvPr id="1" name=""/>
        <p:cNvGrpSpPr/>
        <p:nvPr/>
      </p:nvGrpSpPr>
      <p:grpSpPr>
        <a:xfrm>
          <a:off x="0" y="0"/>
          <a:ext cx="0" cy="0"/>
          <a:chOff x="0" y="0"/>
          <a:chExt cx="0" cy="0"/>
        </a:xfrm>
      </p:grpSpPr>
      <p:pic>
        <p:nvPicPr>
          <p:cNvPr id="8" name="Picture 2" descr="D:\2015 MWC KV\2015 MWC PPT\新建文件夹\04.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7"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0" name="Text Box 5"/>
          <p:cNvSpPr txBox="1">
            <a:spLocks noChangeArrowheads="1"/>
          </p:cNvSpPr>
          <p:nvPr userDrawn="1"/>
        </p:nvSpPr>
        <p:spPr bwMode="auto">
          <a:xfrm>
            <a:off x="4728133" y="6555907"/>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chemeClr val="bg1"/>
                </a:solidFill>
                <a:latin typeface="FrutigerNext LT Regular" panose="020B0503040504020204" pitchFamily="34" charset="0"/>
                <a:ea typeface="微软雅黑"/>
              </a:rPr>
              <a:t>HUAWEI TECHNOLOGIES CO., LTD.</a:t>
            </a:r>
          </a:p>
        </p:txBody>
      </p:sp>
      <p:sp>
        <p:nvSpPr>
          <p:cNvPr id="9" name="Rectangle 86"/>
          <p:cNvSpPr>
            <a:spLocks noChangeArrowheads="1"/>
          </p:cNvSpPr>
          <p:nvPr userDrawn="1"/>
        </p:nvSpPr>
        <p:spPr bwMode="auto">
          <a:xfrm>
            <a:off x="698499" y="6578991"/>
            <a:ext cx="568425" cy="16927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p>
            <a:pPr eaLnBrk="0" fontAlgn="auto" hangingPunct="0">
              <a:spcBef>
                <a:spcPts val="0"/>
              </a:spcBef>
              <a:spcAft>
                <a:spcPts val="0"/>
              </a:spcAft>
            </a:pPr>
            <a:r>
              <a:rPr lang="de-DE" sz="1100" kern="0" dirty="0">
                <a:solidFill>
                  <a:schemeClr val="bg1"/>
                </a:solidFill>
                <a:latin typeface="FrutigerNext LT Regular" panose="020B0503040504020204" pitchFamily="34" charset="0"/>
                <a:ea typeface="微软雅黑"/>
              </a:rPr>
              <a:t>P</a:t>
            </a:r>
            <a:r>
              <a:rPr lang="en-US" altLang="zh-CN" sz="1100" kern="0" dirty="0">
                <a:solidFill>
                  <a:schemeClr val="bg1"/>
                </a:solidFill>
                <a:latin typeface="FrutigerNext LT Regular" panose="020B0503040504020204" pitchFamily="34" charset="0"/>
                <a:ea typeface="微软雅黑"/>
              </a:rPr>
              <a:t>age </a:t>
            </a:r>
            <a:fld id="{E68EC476-442B-4BB7-9603-F1440C241F3D}" type="slidenum">
              <a:rPr lang="de-DE" sz="1100" kern="0" smtClean="0">
                <a:solidFill>
                  <a:schemeClr val="bg1"/>
                </a:solidFill>
                <a:latin typeface="FrutigerNext LT Regular" panose="020B0503040504020204" pitchFamily="34" charset="0"/>
                <a:ea typeface="微软雅黑"/>
              </a:rPr>
              <a:pPr eaLnBrk="0" fontAlgn="auto" hangingPunct="0">
                <a:spcBef>
                  <a:spcPts val="0"/>
                </a:spcBef>
                <a:spcAft>
                  <a:spcPts val="0"/>
                </a:spcAft>
              </a:pPr>
              <a:t>‹#›</a:t>
            </a:fld>
            <a:endParaRPr lang="en-GB" sz="1100" kern="0" dirty="0">
              <a:solidFill>
                <a:schemeClr val="bg1"/>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3389588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ody_6">
    <p:spTree>
      <p:nvGrpSpPr>
        <p:cNvPr id="1" name=""/>
        <p:cNvGrpSpPr/>
        <p:nvPr/>
      </p:nvGrpSpPr>
      <p:grpSpPr>
        <a:xfrm>
          <a:off x="0" y="0"/>
          <a:ext cx="0" cy="0"/>
          <a:chOff x="0" y="0"/>
          <a:chExt cx="0" cy="0"/>
        </a:xfrm>
      </p:grpSpPr>
      <p:pic>
        <p:nvPicPr>
          <p:cNvPr id="15" name="图片 151"/>
          <p:cNvPicPr>
            <a:picLocks noChangeAspect="1"/>
          </p:cNvPicPr>
          <p:nvPr userDrawn="1"/>
        </p:nvPicPr>
        <p:blipFill rotWithShape="1">
          <a:blip r:embed="rId2" cstate="email">
            <a:alphaModFix amt="44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sp>
        <p:nvSpPr>
          <p:cNvPr id="5" name="内容占位符 2"/>
          <p:cNvSpPr>
            <a:spLocks noGrp="1"/>
          </p:cNvSpPr>
          <p:nvPr>
            <p:ph idx="1"/>
          </p:nvPr>
        </p:nvSpPr>
        <p:spPr>
          <a:xfrm>
            <a:off x="431187" y="961808"/>
            <a:ext cx="11332800" cy="5075591"/>
          </a:xfrm>
          <a:prstGeom prst="rect">
            <a:avLst/>
          </a:prstGeom>
        </p:spPr>
        <p:txBody>
          <a:bodyPr/>
          <a:lstStyle>
            <a:lvl1pPr>
              <a:buClr>
                <a:srgbClr val="C00000"/>
              </a:buClr>
              <a:defRPr sz="2400">
                <a:latin typeface="+mn-ea"/>
                <a:ea typeface="+mn-ea"/>
              </a:defRPr>
            </a:lvl1pPr>
            <a:lvl2pPr>
              <a:buClr>
                <a:srgbClr val="C00000"/>
              </a:buClr>
              <a:defRPr sz="2000">
                <a:latin typeface="+mn-ea"/>
                <a:ea typeface="+mn-ea"/>
              </a:defRPr>
            </a:lvl2pPr>
            <a:lvl3pPr>
              <a:buClr>
                <a:srgbClr val="C00000"/>
              </a:buClr>
              <a:defRPr sz="1800">
                <a:latin typeface="+mn-ea"/>
                <a:ea typeface="+mn-ea"/>
              </a:defRPr>
            </a:lvl3pPr>
            <a:lvl4pPr>
              <a:buClr>
                <a:srgbClr val="C00000"/>
              </a:buClr>
              <a:defRPr sz="1600">
                <a:latin typeface="+mn-ea"/>
                <a:ea typeface="+mn-ea"/>
              </a:defRPr>
            </a:lvl4pPr>
            <a:lvl5pPr>
              <a:buClr>
                <a:srgbClr val="C00000"/>
              </a:buClr>
              <a:defRPr sz="1400">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accent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8"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000000">
                    <a:lumMod val="65000"/>
                    <a:lumOff val="35000"/>
                  </a:srgbClr>
                </a:solidFill>
                <a:latin typeface="FrutigerNext LT Regular" panose="020B0503040504020204" pitchFamily="34" charset="0"/>
                <a:ea typeface="微软雅黑"/>
              </a:rPr>
              <a:t>HUAWEI TECHNOLOGIES CO., LTD.</a:t>
            </a:r>
          </a:p>
        </p:txBody>
      </p:sp>
      <p:sp>
        <p:nvSpPr>
          <p:cNvPr id="19"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2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3321"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87" descr="图片3副本"/>
          <p:cNvPicPr>
            <a:picLocks noChangeAspect="1" noChangeArrowheads="1"/>
          </p:cNvPicPr>
          <p:nvPr userDrawn="1"/>
        </p:nvPicPr>
        <p:blipFill>
          <a:blip r:embed="rId4" cstate="screen"/>
          <a:stretch>
            <a:fillRect/>
          </a:stretch>
        </p:blipFill>
        <p:spPr bwMode="auto">
          <a:xfrm>
            <a:off x="10182225" y="6386513"/>
            <a:ext cx="1292464" cy="310923"/>
          </a:xfrm>
          <a:prstGeom prst="rect">
            <a:avLst/>
          </a:prstGeom>
          <a:noFill/>
        </p:spPr>
      </p:pic>
    </p:spTree>
    <p:extLst>
      <p:ext uri="{BB962C8B-B14F-4D97-AF65-F5344CB8AC3E}">
        <p14:creationId xmlns:p14="http://schemas.microsoft.com/office/powerpoint/2010/main" val="289341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Body_6">
    <p:spTree>
      <p:nvGrpSpPr>
        <p:cNvPr id="1" name=""/>
        <p:cNvGrpSpPr/>
        <p:nvPr/>
      </p:nvGrpSpPr>
      <p:grpSpPr>
        <a:xfrm>
          <a:off x="0" y="0"/>
          <a:ext cx="0" cy="0"/>
          <a:chOff x="0" y="0"/>
          <a:chExt cx="0" cy="0"/>
        </a:xfrm>
      </p:grpSpPr>
      <p:sp>
        <p:nvSpPr>
          <p:cNvPr id="12" name="Rectangle 1"/>
          <p:cNvSpPr>
            <a:spLocks/>
          </p:cNvSpPr>
          <p:nvPr userDrawn="1"/>
        </p:nvSpPr>
        <p:spPr bwMode="auto">
          <a:xfrm flipH="1">
            <a:off x="0" y="0"/>
            <a:ext cx="12195175" cy="6859588"/>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dirty="0">
              <a:solidFill>
                <a:srgbClr val="000000"/>
              </a:solidFill>
              <a:latin typeface="Arial" charset="0"/>
              <a:ea typeface="宋体" pitchFamily="2" charset="-122"/>
            </a:endParaRPr>
          </a:p>
        </p:txBody>
      </p:sp>
      <p:pic>
        <p:nvPicPr>
          <p:cNvPr id="17" name="图片 78"/>
          <p:cNvPicPr>
            <a:picLocks noChangeAspect="1"/>
          </p:cNvPicPr>
          <p:nvPr userDrawn="1"/>
        </p:nvPicPr>
        <p:blipFill rotWithShape="1">
          <a:blip r:embed="rId2" cstate="email">
            <a:alphaModFix amt="19000"/>
            <a:extLst>
              <a:ext uri="{28A0092B-C50C-407E-A947-70E740481C1C}">
                <a14:useLocalDpi xmlns:a14="http://schemas.microsoft.com/office/drawing/2010/main"/>
              </a:ext>
            </a:extLst>
          </a:blip>
          <a:srcRect b="28381"/>
          <a:stretch/>
        </p:blipFill>
        <p:spPr>
          <a:xfrm>
            <a:off x="0" y="4737213"/>
            <a:ext cx="12195175" cy="2122375"/>
          </a:xfrm>
          <a:prstGeom prst="rect">
            <a:avLst/>
          </a:prstGeom>
        </p:spPr>
      </p:pic>
      <p:pic>
        <p:nvPicPr>
          <p:cNvPr id="13" name="Picture 7"/>
          <p:cNvPicPr>
            <a:picLocks noChangeAspect="1"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0455820" y="6365315"/>
            <a:ext cx="1308167" cy="330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pic>
        <p:nvPicPr>
          <p:cNvPr id="1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0212" y="6364173"/>
            <a:ext cx="2707922" cy="495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内容占位符 2"/>
          <p:cNvSpPr>
            <a:spLocks noGrp="1"/>
          </p:cNvSpPr>
          <p:nvPr>
            <p:ph idx="1"/>
          </p:nvPr>
        </p:nvSpPr>
        <p:spPr>
          <a:xfrm>
            <a:off x="431187" y="961808"/>
            <a:ext cx="11332800" cy="5075591"/>
          </a:xfrm>
          <a:prstGeom prst="rect">
            <a:avLst/>
          </a:prstGeom>
        </p:spPr>
        <p:txBody>
          <a:bodyPr/>
          <a:lstStyle>
            <a:lvl1pPr>
              <a:buClr>
                <a:schemeClr val="bg1"/>
              </a:buClr>
              <a:defRPr sz="2400">
                <a:solidFill>
                  <a:schemeClr val="bg1"/>
                </a:solidFill>
                <a:latin typeface="+mn-ea"/>
                <a:ea typeface="+mn-ea"/>
              </a:defRPr>
            </a:lvl1pPr>
            <a:lvl2pPr>
              <a:buClr>
                <a:schemeClr val="bg1"/>
              </a:buClr>
              <a:defRPr sz="2000">
                <a:solidFill>
                  <a:schemeClr val="bg1"/>
                </a:solidFill>
                <a:latin typeface="+mn-ea"/>
                <a:ea typeface="+mn-ea"/>
              </a:defRPr>
            </a:lvl2pPr>
            <a:lvl3pPr>
              <a:buClr>
                <a:schemeClr val="bg1"/>
              </a:buClr>
              <a:defRPr sz="1800">
                <a:solidFill>
                  <a:schemeClr val="bg1"/>
                </a:solidFill>
                <a:latin typeface="+mn-ea"/>
                <a:ea typeface="+mn-ea"/>
              </a:defRPr>
            </a:lvl3pPr>
            <a:lvl4pPr>
              <a:buClr>
                <a:schemeClr val="bg1"/>
              </a:buClr>
              <a:defRPr sz="1600">
                <a:solidFill>
                  <a:schemeClr val="bg1"/>
                </a:solidFill>
                <a:latin typeface="+mn-ea"/>
                <a:ea typeface="+mn-ea"/>
              </a:defRPr>
            </a:lvl4pPr>
            <a:lvl5pPr>
              <a:buClr>
                <a:schemeClr val="bg1"/>
              </a:buClr>
              <a:defRPr sz="1400">
                <a:solidFill>
                  <a:schemeClr val="bg1"/>
                </a:solidFill>
                <a:latin typeface="+mn-ea"/>
                <a:ea typeface="+mn-ea"/>
              </a:defRPr>
            </a:lvl5pPr>
          </a:lstStyle>
          <a:p>
            <a:pPr lvl="0"/>
            <a:r>
              <a:rPr lang="en-US" altLang="zh-CN" dirty="0"/>
              <a:t>Click to 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11" name="标题 1"/>
          <p:cNvSpPr>
            <a:spLocks noGrp="1"/>
          </p:cNvSpPr>
          <p:nvPr>
            <p:ph type="title" hasCustomPrompt="1"/>
          </p:nvPr>
        </p:nvSpPr>
        <p:spPr>
          <a:xfrm>
            <a:off x="431187" y="189434"/>
            <a:ext cx="11332800" cy="49255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lvl1pPr algn="l">
              <a:defRPr lang="zh-CN" altLang="en-US" sz="3200" b="0" kern="1200" baseline="0" dirty="0">
                <a:solidFill>
                  <a:schemeClr val="bg1"/>
                </a:solidFill>
                <a:latin typeface="+mn-ea"/>
                <a:ea typeface="+mn-ea"/>
                <a:cs typeface="Arial" pitchFamily="34" charset="0"/>
              </a:defRPr>
            </a:lvl1pPr>
          </a:lstStyle>
          <a:p>
            <a:pPr lvl="0">
              <a:buClr>
                <a:srgbClr val="CC9900"/>
              </a:buClr>
              <a:buFont typeface="Wingdings" pitchFamily="2" charset="2"/>
            </a:pPr>
            <a:r>
              <a:rPr lang="en-US" altLang="zh-CN" dirty="0"/>
              <a:t>Click to add title</a:t>
            </a:r>
            <a:endParaRPr lang="zh-CN" altLang="en-US" dirty="0"/>
          </a:p>
        </p:txBody>
      </p:sp>
      <p:sp>
        <p:nvSpPr>
          <p:cNvPr id="19" name="Text Box 5"/>
          <p:cNvSpPr txBox="1">
            <a:spLocks noChangeArrowheads="1"/>
          </p:cNvSpPr>
          <p:nvPr userDrawn="1"/>
        </p:nvSpPr>
        <p:spPr bwMode="auto">
          <a:xfrm>
            <a:off x="4728133" y="6480088"/>
            <a:ext cx="274049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defRPr/>
            </a:pPr>
            <a:r>
              <a:rPr lang="en-US" altLang="zh-CN" sz="1400" kern="0" dirty="0">
                <a:solidFill>
                  <a:srgbClr val="4790BD"/>
                </a:solidFill>
                <a:latin typeface="FrutigerNext LT Regular" panose="020B0503040504020204" pitchFamily="34" charset="0"/>
                <a:ea typeface="微软雅黑"/>
              </a:rPr>
              <a:t>HUAWEI TECHNOLOGIES CO., LTD.</a:t>
            </a:r>
          </a:p>
        </p:txBody>
      </p:sp>
      <p:sp>
        <p:nvSpPr>
          <p:cNvPr id="20" name="Rectangle 5"/>
          <p:cNvSpPr>
            <a:spLocks noChangeArrowheads="1"/>
          </p:cNvSpPr>
          <p:nvPr userDrawn="1"/>
        </p:nvSpPr>
        <p:spPr bwMode="auto">
          <a:xfrm>
            <a:off x="8490586" y="6480088"/>
            <a:ext cx="334387"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bIns="0">
            <a:spAutoFit/>
          </a:bodyPr>
          <a:lstStyle/>
          <a:p>
            <a:pPr lvl="0" eaLnBrk="0" fontAlgn="auto" hangingPunct="0">
              <a:spcBef>
                <a:spcPts val="0"/>
              </a:spcBef>
              <a:spcAft>
                <a:spcPts val="0"/>
              </a:spcAft>
            </a:pPr>
            <a:r>
              <a:rPr lang="de-DE" altLang="zh-CN" sz="1400" kern="0" dirty="0">
                <a:solidFill>
                  <a:srgbClr val="4790BD"/>
                </a:solidFill>
                <a:latin typeface="FrutigerNext LT Regular" panose="020B0503040504020204" pitchFamily="34" charset="0"/>
                <a:ea typeface="微软雅黑"/>
              </a:rPr>
              <a:t> </a:t>
            </a:r>
            <a:fld id="{A4C34F22-587E-473D-9099-376F4F013A30}" type="slidenum">
              <a:rPr lang="de-DE" altLang="zh-CN" sz="1400" kern="0">
                <a:solidFill>
                  <a:srgbClr val="4790BD"/>
                </a:solidFill>
                <a:latin typeface="FrutigerNext LT Regular" panose="020B0503040504020204" pitchFamily="34" charset="0"/>
                <a:ea typeface="微软雅黑"/>
              </a:rPr>
              <a:pPr lvl="0" eaLnBrk="0" fontAlgn="auto" hangingPunct="0">
                <a:spcBef>
                  <a:spcPts val="0"/>
                </a:spcBef>
                <a:spcAft>
                  <a:spcPts val="0"/>
                </a:spcAft>
              </a:pPr>
              <a:t>‹#›</a:t>
            </a:fld>
            <a:endParaRPr lang="en-GB" altLang="zh-CN" sz="1400" kern="0" dirty="0">
              <a:solidFill>
                <a:srgbClr val="4790BD"/>
              </a:solidFill>
              <a:latin typeface="FrutigerNext LT Regular" panose="020B0503040504020204" pitchFamily="34" charset="0"/>
              <a:ea typeface="微软雅黑"/>
            </a:endParaRPr>
          </a:p>
        </p:txBody>
      </p:sp>
    </p:spTree>
    <p:extLst>
      <p:ext uri="{BB962C8B-B14F-4D97-AF65-F5344CB8AC3E}">
        <p14:creationId xmlns:p14="http://schemas.microsoft.com/office/powerpoint/2010/main" val="1846326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2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0400" y="260423"/>
            <a:ext cx="11088000" cy="539876"/>
          </a:xfrm>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590400" y="908261"/>
            <a:ext cx="11088000" cy="540252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10"/>
          <p:cNvSpPr>
            <a:spLocks noGrp="1" noChangeArrowheads="1"/>
          </p:cNvSpPr>
          <p:nvPr>
            <p:ph type="dt" sz="half" idx="10"/>
          </p:nvPr>
        </p:nvSpPr>
        <p:spPr>
          <a:ln/>
        </p:spPr>
        <p:txBody>
          <a:bodyPr/>
          <a:lstStyle>
            <a:lvl1pPr>
              <a:defRPr/>
            </a:lvl1pPr>
          </a:lstStyle>
          <a:p>
            <a:pPr>
              <a:defRPr/>
            </a:pPr>
            <a:fld id="{B2A8832E-1023-410A-A24E-2EFF849251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480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s_1">
    <p:spTree>
      <p:nvGrpSpPr>
        <p:cNvPr id="1" name=""/>
        <p:cNvGrpSpPr/>
        <p:nvPr/>
      </p:nvGrpSpPr>
      <p:grpSpPr>
        <a:xfrm>
          <a:off x="0" y="0"/>
          <a:ext cx="0" cy="0"/>
          <a:chOff x="0" y="0"/>
          <a:chExt cx="0" cy="0"/>
        </a:xfrm>
      </p:grpSpPr>
      <p:pic>
        <p:nvPicPr>
          <p:cNvPr id="4" name="Picture 5" descr="C:\Users\z00205060\Desktop\CP项目\规范类文件\新建文件夹\巴展视觉物料规范-20.jpg"/>
          <p:cNvPicPr>
            <a:picLocks noChangeAspect="1" noChangeArrowheads="1"/>
          </p:cNvPicPr>
          <p:nvPr userDrawn="1"/>
        </p:nvPicPr>
        <p:blipFill>
          <a:blip r:embed="rId2" cstate="screen"/>
          <a:srcRect/>
          <a:stretch>
            <a:fillRect/>
          </a:stretch>
        </p:blipFill>
        <p:spPr bwMode="auto">
          <a:xfrm>
            <a:off x="0" y="0"/>
            <a:ext cx="12195175" cy="6858736"/>
          </a:xfrm>
          <a:prstGeom prst="rect">
            <a:avLst/>
          </a:prstGeom>
          <a:noFill/>
        </p:spPr>
      </p:pic>
      <p:pic>
        <p:nvPicPr>
          <p:cNvPr id="5" name="Picture 77" descr="Logo"/>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50172" y="5787562"/>
            <a:ext cx="7064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92359" y="701852"/>
            <a:ext cx="9993315" cy="1143265"/>
          </a:xfrm>
          <a:prstGeom prst="rect">
            <a:avLst/>
          </a:prstGeom>
        </p:spPr>
        <p:txBody>
          <a:bodyPr/>
          <a:lstStyle>
            <a:lvl1pPr>
              <a:defRPr>
                <a:solidFill>
                  <a:schemeClr val="tx1">
                    <a:lumMod val="75000"/>
                    <a:lumOff val="25000"/>
                  </a:schemeClr>
                </a:solidFill>
                <a:latin typeface="+mn-ea"/>
                <a:ea typeface="+mn-ea"/>
              </a:defRPr>
            </a:lvl1pPr>
          </a:lstStyle>
          <a:p>
            <a:r>
              <a:rPr lang="zh-CN" altLang="en-US" dirty="0"/>
              <a:t>单击此处编辑母版标题样式</a:t>
            </a:r>
          </a:p>
        </p:txBody>
      </p:sp>
      <p:sp>
        <p:nvSpPr>
          <p:cNvPr id="3" name="内容占位符 2"/>
          <p:cNvSpPr>
            <a:spLocks noGrp="1"/>
          </p:cNvSpPr>
          <p:nvPr>
            <p:ph idx="1"/>
          </p:nvPr>
        </p:nvSpPr>
        <p:spPr>
          <a:xfrm>
            <a:off x="441140" y="2117155"/>
            <a:ext cx="9993315" cy="4097592"/>
          </a:xfrm>
          <a:prstGeom prst="rect">
            <a:avLst/>
          </a:prstGeom>
        </p:spPr>
        <p:txBody>
          <a:bodyPr/>
          <a:lstStyle>
            <a:lvl1pPr>
              <a:defRPr>
                <a:solidFill>
                  <a:schemeClr val="tx1">
                    <a:lumMod val="75000"/>
                    <a:lumOff val="25000"/>
                  </a:schemeClr>
                </a:solidFill>
                <a:latin typeface="+mn-ea"/>
                <a:ea typeface="+mn-ea"/>
              </a:defRPr>
            </a:lvl1pPr>
            <a:lvl2pPr>
              <a:defRPr>
                <a:solidFill>
                  <a:schemeClr val="tx1">
                    <a:lumMod val="75000"/>
                    <a:lumOff val="25000"/>
                  </a:schemeClr>
                </a:solidFill>
                <a:latin typeface="+mn-ea"/>
                <a:ea typeface="+mn-ea"/>
              </a:defRPr>
            </a:lvl2pPr>
            <a:lvl3pPr>
              <a:defRPr>
                <a:solidFill>
                  <a:schemeClr val="tx1">
                    <a:lumMod val="75000"/>
                    <a:lumOff val="25000"/>
                  </a:schemeClr>
                </a:solidFill>
                <a:latin typeface="+mn-ea"/>
                <a:ea typeface="+mn-ea"/>
              </a:defRPr>
            </a:lvl3pPr>
            <a:lvl4pPr>
              <a:defRPr>
                <a:solidFill>
                  <a:schemeClr val="tx1">
                    <a:lumMod val="75000"/>
                    <a:lumOff val="25000"/>
                  </a:schemeClr>
                </a:solidFill>
                <a:latin typeface="+mn-ea"/>
                <a:ea typeface="+mn-ea"/>
              </a:defRPr>
            </a:lvl4pPr>
            <a:lvl5pPr>
              <a:defRPr>
                <a:solidFill>
                  <a:schemeClr val="tx1">
                    <a:lumMod val="75000"/>
                    <a:lumOff val="25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65381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53" name="TextBox 2"/>
          <p:cNvSpPr txBox="1"/>
          <p:nvPr/>
        </p:nvSpPr>
        <p:spPr>
          <a:xfrm>
            <a:off x="1095752" y="6358411"/>
            <a:ext cx="1463850" cy="246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30" rIns="45730">
            <a:spAutoFit/>
          </a:bodyPr>
          <a:lstStyle>
            <a:lvl1pPr>
              <a:defRPr sz="1000">
                <a:solidFill>
                  <a:srgbClr val="1D1D1B"/>
                </a:solidFill>
              </a:defRPr>
            </a:lvl1pPr>
          </a:lstStyle>
          <a:p>
            <a:r>
              <a:rPr sz="1000"/>
              <a:t>Huawei Confidential</a:t>
            </a:r>
          </a:p>
        </p:txBody>
      </p:sp>
      <p:sp>
        <p:nvSpPr>
          <p:cNvPr id="154" name="Slide Number"/>
          <p:cNvSpPr txBox="1">
            <a:spLocks noGrp="1"/>
          </p:cNvSpPr>
          <p:nvPr>
            <p:ph type="sldNum" sz="quarter" idx="2"/>
          </p:nvPr>
        </p:nvSpPr>
        <p:spPr>
          <a:xfrm>
            <a:off x="734323" y="6404289"/>
            <a:ext cx="139873" cy="127030"/>
          </a:xfrm>
          <a:prstGeom prst="rect">
            <a:avLst/>
          </a:prstGeom>
        </p:spPr>
        <p:txBody>
          <a:bodyPr lIns="0" tIns="0" rIns="0" bIns="0" anchor="t"/>
          <a:lstStyle>
            <a:lvl1pPr algn="l" defTabSz="891027">
              <a:defRPr sz="900">
                <a:solidFill>
                  <a:srgbClr val="1D1D1B"/>
                </a:solidFill>
              </a:defRPr>
            </a:lvl1pPr>
          </a:lstStyle>
          <a:p>
            <a:fld id="{86CB4B4D-7CA3-9044-876B-883B54F8677D}" type="slidenum">
              <a:t>‹#›</a:t>
            </a:fld>
            <a:endParaRPr/>
          </a:p>
        </p:txBody>
      </p:sp>
      <p:grpSp>
        <p:nvGrpSpPr>
          <p:cNvPr id="207" name="组合 24"/>
          <p:cNvGrpSpPr/>
          <p:nvPr/>
        </p:nvGrpSpPr>
        <p:grpSpPr>
          <a:xfrm>
            <a:off x="12219460" y="2932615"/>
            <a:ext cx="1983436" cy="3935597"/>
            <a:chOff x="0" y="-1"/>
            <a:chExt cx="1982919" cy="3934685"/>
          </a:xfrm>
        </p:grpSpPr>
        <p:grpSp>
          <p:nvGrpSpPr>
            <p:cNvPr id="162" name="组合 25"/>
            <p:cNvGrpSpPr/>
            <p:nvPr/>
          </p:nvGrpSpPr>
          <p:grpSpPr>
            <a:xfrm>
              <a:off x="99355" y="-1"/>
              <a:ext cx="1883564" cy="591917"/>
              <a:chOff x="-1" y="-1"/>
              <a:chExt cx="1883562" cy="591916"/>
            </a:xfrm>
          </p:grpSpPr>
          <p:grpSp>
            <p:nvGrpSpPr>
              <p:cNvPr id="157" name="矩形 5"/>
              <p:cNvGrpSpPr/>
              <p:nvPr/>
            </p:nvGrpSpPr>
            <p:grpSpPr>
              <a:xfrm>
                <a:off x="-1" y="165957"/>
                <a:ext cx="911022" cy="425958"/>
                <a:chOff x="-1" y="-1"/>
                <a:chExt cx="911021" cy="425957"/>
              </a:xfrm>
            </p:grpSpPr>
            <p:sp>
              <p:nvSpPr>
                <p:cNvPr id="155" name="Rectangle"/>
                <p:cNvSpPr/>
                <p:nvPr/>
              </p:nvSpPr>
              <p:spPr>
                <a:xfrm>
                  <a:off x="-1" y="-1"/>
                  <a:ext cx="911021" cy="425957"/>
                </a:xfrm>
                <a:prstGeom prst="rect">
                  <a:avLst/>
                </a:prstGeom>
                <a:solidFill>
                  <a:srgbClr val="C8102E"/>
                </a:solidFill>
                <a:ln w="12700" cap="flat">
                  <a:noFill/>
                  <a:miter lim="400000"/>
                </a:ln>
                <a:effectLst/>
              </p:spPr>
              <p:txBody>
                <a:bodyPr wrap="square" lIns="45719" tIns="45719" rIns="45719" bIns="45719" numCol="1" anchor="ctr">
                  <a:noAutofit/>
                </a:bodyPr>
                <a:lstStyle/>
                <a:p>
                  <a:pPr algn="ctr">
                    <a:defRPr>
                      <a:solidFill>
                        <a:schemeClr val="accent6"/>
                      </a:solidFill>
                      <a:latin typeface="+mj-lt"/>
                      <a:ea typeface="+mj-ea"/>
                      <a:cs typeface="+mj-cs"/>
                      <a:sym typeface="Calibri"/>
                    </a:defRPr>
                  </a:pPr>
                  <a:endParaRPr/>
                </a:p>
              </p:txBody>
            </p:sp>
            <p:sp>
              <p:nvSpPr>
                <p:cNvPr id="156" name="PANTONE 186C…"/>
                <p:cNvSpPr txBox="1"/>
                <p:nvPr/>
              </p:nvSpPr>
              <p:spPr>
                <a:xfrm>
                  <a:off x="-1" y="105257"/>
                  <a:ext cx="911021" cy="2154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PANTONE 186C</a:t>
                  </a:r>
                  <a:endParaRPr sz="700">
                    <a:solidFill>
                      <a:schemeClr val="accent6"/>
                    </a:solidFill>
                    <a:latin typeface="+mj-lt"/>
                    <a:ea typeface="+mj-ea"/>
                    <a:cs typeface="+mj-cs"/>
                    <a:sym typeface="Calibri"/>
                  </a:endParaRPr>
                </a:p>
                <a:p>
                  <a:pPr algn="ctr">
                    <a:defRPr sz="700" b="1">
                      <a:solidFill>
                        <a:srgbClr val="FFFFFF"/>
                      </a:solidFill>
                    </a:defRPr>
                  </a:pPr>
                  <a:r>
                    <a:rPr sz="700"/>
                    <a:t>RGB 200/16/46</a:t>
                  </a:r>
                </a:p>
              </p:txBody>
            </p:sp>
          </p:grpSp>
          <p:grpSp>
            <p:nvGrpSpPr>
              <p:cNvPr id="160" name="矩形 9"/>
              <p:cNvGrpSpPr/>
              <p:nvPr/>
            </p:nvGrpSpPr>
            <p:grpSpPr>
              <a:xfrm>
                <a:off x="972539" y="165957"/>
                <a:ext cx="911022" cy="425958"/>
                <a:chOff x="-1" y="-1"/>
                <a:chExt cx="911021" cy="425957"/>
              </a:xfrm>
            </p:grpSpPr>
            <p:sp>
              <p:nvSpPr>
                <p:cNvPr id="158" name="Rectangle"/>
                <p:cNvSpPr/>
                <p:nvPr/>
              </p:nvSpPr>
              <p:spPr>
                <a:xfrm>
                  <a:off x="-1" y="-1"/>
                  <a:ext cx="911021" cy="425957"/>
                </a:xfrm>
                <a:prstGeom prst="rect">
                  <a:avLst/>
                </a:prstGeom>
                <a:solidFill>
                  <a:srgbClr val="C7000B"/>
                </a:solidFill>
                <a:ln w="12700" cap="flat">
                  <a:noFill/>
                  <a:miter lim="400000"/>
                </a:ln>
                <a:effectLst/>
              </p:spPr>
              <p:txBody>
                <a:bodyPr wrap="square" lIns="45719" tIns="45719" rIns="45719" bIns="45719" numCol="1" anchor="ctr">
                  <a:noAutofit/>
                </a:bodyPr>
                <a:lstStyle/>
                <a:p>
                  <a:pPr algn="ctr">
                    <a:defRPr>
                      <a:solidFill>
                        <a:schemeClr val="accent6"/>
                      </a:solidFill>
                      <a:latin typeface="+mj-lt"/>
                      <a:ea typeface="+mj-ea"/>
                      <a:cs typeface="+mj-cs"/>
                      <a:sym typeface="Calibri"/>
                    </a:defRPr>
                  </a:pPr>
                  <a:endParaRPr/>
                </a:p>
              </p:txBody>
            </p:sp>
            <p:sp>
              <p:nvSpPr>
                <p:cNvPr id="159" name="PANTONE 185C…"/>
                <p:cNvSpPr txBox="1"/>
                <p:nvPr/>
              </p:nvSpPr>
              <p:spPr>
                <a:xfrm>
                  <a:off x="-1" y="105257"/>
                  <a:ext cx="911021" cy="2154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PANTONE 185C</a:t>
                  </a:r>
                  <a:endParaRPr sz="700">
                    <a:solidFill>
                      <a:schemeClr val="accent6"/>
                    </a:solidFill>
                    <a:latin typeface="+mj-lt"/>
                    <a:ea typeface="+mj-ea"/>
                    <a:cs typeface="+mj-cs"/>
                    <a:sym typeface="Calibri"/>
                  </a:endParaRPr>
                </a:p>
                <a:p>
                  <a:pPr algn="ctr">
                    <a:defRPr sz="700" b="1">
                      <a:solidFill>
                        <a:srgbClr val="FFFFFF"/>
                      </a:solidFill>
                    </a:defRPr>
                  </a:pPr>
                  <a:r>
                    <a:rPr sz="700"/>
                    <a:t>RGB 199/0/11</a:t>
                  </a:r>
                </a:p>
              </p:txBody>
            </p:sp>
          </p:grpSp>
          <p:sp>
            <p:nvSpPr>
              <p:cNvPr id="161" name="文本框 31"/>
              <p:cNvSpPr txBox="1"/>
              <p:nvPr/>
            </p:nvSpPr>
            <p:spPr>
              <a:xfrm>
                <a:off x="11263" y="-1"/>
                <a:ext cx="384720" cy="1538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gn="ctr">
                  <a:defRPr sz="1000">
                    <a:latin typeface="Microsoft YaHei"/>
                    <a:ea typeface="Microsoft YaHei"/>
                    <a:cs typeface="Microsoft YaHei"/>
                    <a:sym typeface="Microsoft YaHei"/>
                  </a:defRPr>
                </a:lvl1pPr>
              </a:lstStyle>
              <a:p>
                <a:r>
                  <a:rPr sz="1000"/>
                  <a:t>品牌色</a:t>
                </a:r>
              </a:p>
            </p:txBody>
          </p:sp>
        </p:grpSp>
        <p:grpSp>
          <p:nvGrpSpPr>
            <p:cNvPr id="206" name="组合 26"/>
            <p:cNvGrpSpPr/>
            <p:nvPr/>
          </p:nvGrpSpPr>
          <p:grpSpPr>
            <a:xfrm>
              <a:off x="0" y="676981"/>
              <a:ext cx="1982914" cy="3257703"/>
              <a:chOff x="0" y="23913"/>
              <a:chExt cx="1982914" cy="3257701"/>
            </a:xfrm>
          </p:grpSpPr>
          <p:grpSp>
            <p:nvGrpSpPr>
              <p:cNvPr id="165" name="矩形 12"/>
              <p:cNvGrpSpPr/>
              <p:nvPr/>
            </p:nvGrpSpPr>
            <p:grpSpPr>
              <a:xfrm>
                <a:off x="99360" y="648901"/>
                <a:ext cx="885205" cy="395400"/>
                <a:chOff x="-1" y="-1"/>
                <a:chExt cx="885203" cy="395399"/>
              </a:xfrm>
            </p:grpSpPr>
            <p:sp>
              <p:nvSpPr>
                <p:cNvPr id="163" name="Rectangle"/>
                <p:cNvSpPr/>
                <p:nvPr/>
              </p:nvSpPr>
              <p:spPr>
                <a:xfrm>
                  <a:off x="-1" y="-1"/>
                  <a:ext cx="885203" cy="395399"/>
                </a:xfrm>
                <a:prstGeom prst="rect">
                  <a:avLst/>
                </a:prstGeom>
                <a:solidFill>
                  <a:srgbClr val="EA5A4F"/>
                </a:solidFill>
                <a:ln w="12700" cap="flat">
                  <a:solidFill>
                    <a:srgbClr val="EA5A4F"/>
                  </a:solidFill>
                  <a:prstDash val="solid"/>
                  <a:miter lim="8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64" name="RGB 234/90/79"/>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234/90/79</a:t>
                  </a:r>
                </a:p>
              </p:txBody>
            </p:sp>
          </p:grpSp>
          <p:grpSp>
            <p:nvGrpSpPr>
              <p:cNvPr id="168" name="矩形 13"/>
              <p:cNvGrpSpPr/>
              <p:nvPr/>
            </p:nvGrpSpPr>
            <p:grpSpPr>
              <a:xfrm>
                <a:off x="99360" y="198821"/>
                <a:ext cx="885205" cy="395400"/>
                <a:chOff x="-1" y="-1"/>
                <a:chExt cx="885203" cy="395399"/>
              </a:xfrm>
            </p:grpSpPr>
            <p:sp>
              <p:nvSpPr>
                <p:cNvPr id="166" name="Rectangle"/>
                <p:cNvSpPr/>
                <p:nvPr/>
              </p:nvSpPr>
              <p:spPr>
                <a:xfrm>
                  <a:off x="-1" y="-1"/>
                  <a:ext cx="885203" cy="395399"/>
                </a:xfrm>
                <a:prstGeom prst="rect">
                  <a:avLst/>
                </a:prstGeom>
                <a:solidFill>
                  <a:srgbClr val="78000F"/>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67" name="RGB 120/0/15"/>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120/0/15</a:t>
                  </a:r>
                </a:p>
              </p:txBody>
            </p:sp>
          </p:grpSp>
          <p:sp>
            <p:nvSpPr>
              <p:cNvPr id="169" name="文本框 15"/>
              <p:cNvSpPr txBox="1"/>
              <p:nvPr/>
            </p:nvSpPr>
            <p:spPr>
              <a:xfrm>
                <a:off x="0" y="23913"/>
                <a:ext cx="569387" cy="1538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b">
                <a:spAutoFit/>
              </a:bodyPr>
              <a:lstStyle>
                <a:lvl1pPr algn="ctr">
                  <a:defRPr sz="1000">
                    <a:latin typeface="Microsoft YaHei"/>
                    <a:ea typeface="Microsoft YaHei"/>
                    <a:cs typeface="Microsoft YaHei"/>
                    <a:sym typeface="Microsoft YaHei"/>
                  </a:defRPr>
                </a:lvl1pPr>
              </a:lstStyle>
              <a:p>
                <a:r>
                  <a:rPr sz="1000"/>
                  <a:t>辅助色</a:t>
                </a:r>
              </a:p>
            </p:txBody>
          </p:sp>
          <p:grpSp>
            <p:nvGrpSpPr>
              <p:cNvPr id="172" name="矩形 16"/>
              <p:cNvGrpSpPr/>
              <p:nvPr/>
            </p:nvGrpSpPr>
            <p:grpSpPr>
              <a:xfrm>
                <a:off x="99360" y="1546930"/>
                <a:ext cx="885205" cy="395400"/>
                <a:chOff x="-1" y="-1"/>
                <a:chExt cx="885203" cy="395399"/>
              </a:xfrm>
            </p:grpSpPr>
            <p:sp>
              <p:nvSpPr>
                <p:cNvPr id="170" name="Rectangle"/>
                <p:cNvSpPr/>
                <p:nvPr/>
              </p:nvSpPr>
              <p:spPr>
                <a:xfrm>
                  <a:off x="-1" y="-1"/>
                  <a:ext cx="885203" cy="395399"/>
                </a:xfrm>
                <a:prstGeom prst="rect">
                  <a:avLst/>
                </a:prstGeom>
                <a:solidFill>
                  <a:srgbClr val="F8B53C"/>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71" name="RGB 248/181/60"/>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248/181/60</a:t>
                  </a:r>
                </a:p>
              </p:txBody>
            </p:sp>
          </p:grpSp>
          <p:grpSp>
            <p:nvGrpSpPr>
              <p:cNvPr id="175" name="矩形 17"/>
              <p:cNvGrpSpPr/>
              <p:nvPr/>
            </p:nvGrpSpPr>
            <p:grpSpPr>
              <a:xfrm>
                <a:off x="99360" y="1104663"/>
                <a:ext cx="885205" cy="395400"/>
                <a:chOff x="-1" y="-1"/>
                <a:chExt cx="885203" cy="395399"/>
              </a:xfrm>
            </p:grpSpPr>
            <p:sp>
              <p:nvSpPr>
                <p:cNvPr id="173" name="Rectangle"/>
                <p:cNvSpPr/>
                <p:nvPr/>
              </p:nvSpPr>
              <p:spPr>
                <a:xfrm>
                  <a:off x="-1" y="-1"/>
                  <a:ext cx="885203" cy="395399"/>
                </a:xfrm>
                <a:prstGeom prst="rect">
                  <a:avLst/>
                </a:prstGeom>
                <a:solidFill>
                  <a:srgbClr val="EB5C01"/>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74" name="RGB 235/92/1"/>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235/92/1</a:t>
                  </a:r>
                </a:p>
              </p:txBody>
            </p:sp>
          </p:grpSp>
          <p:grpSp>
            <p:nvGrpSpPr>
              <p:cNvPr id="178" name="矩形 18"/>
              <p:cNvGrpSpPr/>
              <p:nvPr/>
            </p:nvGrpSpPr>
            <p:grpSpPr>
              <a:xfrm>
                <a:off x="99356" y="2438701"/>
                <a:ext cx="911023" cy="395400"/>
                <a:chOff x="-1" y="-1"/>
                <a:chExt cx="911021" cy="395399"/>
              </a:xfrm>
            </p:grpSpPr>
            <p:sp>
              <p:nvSpPr>
                <p:cNvPr id="176" name="Rectangle"/>
                <p:cNvSpPr/>
                <p:nvPr/>
              </p:nvSpPr>
              <p:spPr>
                <a:xfrm>
                  <a:off x="-1" y="-1"/>
                  <a:ext cx="911021" cy="395399"/>
                </a:xfrm>
                <a:prstGeom prst="rect">
                  <a:avLst/>
                </a:prstGeom>
                <a:solidFill>
                  <a:srgbClr val="898989"/>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77" name="RGB 137/137/137"/>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137/137/137</a:t>
                  </a:r>
                </a:p>
              </p:txBody>
            </p:sp>
          </p:grpSp>
          <p:grpSp>
            <p:nvGrpSpPr>
              <p:cNvPr id="181" name="矩形 19"/>
              <p:cNvGrpSpPr/>
              <p:nvPr/>
            </p:nvGrpSpPr>
            <p:grpSpPr>
              <a:xfrm>
                <a:off x="99356" y="1996435"/>
                <a:ext cx="911023" cy="395400"/>
                <a:chOff x="-1" y="-1"/>
                <a:chExt cx="911021" cy="395399"/>
              </a:xfrm>
            </p:grpSpPr>
            <p:sp>
              <p:nvSpPr>
                <p:cNvPr id="179" name="Rectangle"/>
                <p:cNvSpPr/>
                <p:nvPr/>
              </p:nvSpPr>
              <p:spPr>
                <a:xfrm>
                  <a:off x="-1" y="-1"/>
                  <a:ext cx="911021" cy="395399"/>
                </a:xfrm>
                <a:prstGeom prst="rect">
                  <a:avLst/>
                </a:prstGeom>
                <a:solidFill>
                  <a:srgbClr val="231815"/>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80" name="RGB 35/24/21"/>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35/24/21</a:t>
                  </a:r>
                </a:p>
              </p:txBody>
            </p:sp>
          </p:grpSp>
          <p:grpSp>
            <p:nvGrpSpPr>
              <p:cNvPr id="184" name="矩形 22"/>
              <p:cNvGrpSpPr/>
              <p:nvPr/>
            </p:nvGrpSpPr>
            <p:grpSpPr>
              <a:xfrm>
                <a:off x="99356" y="2886214"/>
                <a:ext cx="911023" cy="395400"/>
                <a:chOff x="-1" y="-1"/>
                <a:chExt cx="911021" cy="395399"/>
              </a:xfrm>
            </p:grpSpPr>
            <p:sp>
              <p:nvSpPr>
                <p:cNvPr id="182" name="Rectangle"/>
                <p:cNvSpPr/>
                <p:nvPr/>
              </p:nvSpPr>
              <p:spPr>
                <a:xfrm>
                  <a:off x="-1" y="-1"/>
                  <a:ext cx="911021" cy="395399"/>
                </a:xfrm>
                <a:prstGeom prst="rect">
                  <a:avLst/>
                </a:prstGeom>
                <a:solidFill>
                  <a:srgbClr val="DDDDDD"/>
                </a:solidFill>
                <a:ln w="12700" cap="flat">
                  <a:noFill/>
                  <a:miter lim="400000"/>
                </a:ln>
                <a:effectLst/>
              </p:spPr>
              <p:txBody>
                <a:bodyPr wrap="square" lIns="45719" tIns="45719" rIns="45719" bIns="45719" numCol="1" anchor="ctr">
                  <a:noAutofit/>
                </a:bodyPr>
                <a:lstStyle/>
                <a:p>
                  <a:pPr algn="ctr">
                    <a:defRPr sz="700" b="1">
                      <a:solidFill>
                        <a:schemeClr val="accent6"/>
                      </a:solidFill>
                    </a:defRPr>
                  </a:pPr>
                  <a:endParaRPr sz="700"/>
                </a:p>
              </p:txBody>
            </p:sp>
            <p:sp>
              <p:nvSpPr>
                <p:cNvPr id="183" name="RGB 221/221/221"/>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chemeClr val="accent6"/>
                      </a:solidFill>
                    </a:defRPr>
                  </a:pPr>
                  <a:r>
                    <a:rPr sz="700"/>
                    <a:t>RGB 221/221/221</a:t>
                  </a:r>
                </a:p>
              </p:txBody>
            </p:sp>
          </p:grpSp>
          <p:grpSp>
            <p:nvGrpSpPr>
              <p:cNvPr id="187" name="矩形 12"/>
              <p:cNvGrpSpPr/>
              <p:nvPr/>
            </p:nvGrpSpPr>
            <p:grpSpPr>
              <a:xfrm>
                <a:off x="1071895" y="648901"/>
                <a:ext cx="885204" cy="395400"/>
                <a:chOff x="-1" y="-1"/>
                <a:chExt cx="885203" cy="395399"/>
              </a:xfrm>
            </p:grpSpPr>
            <p:sp>
              <p:nvSpPr>
                <p:cNvPr id="185" name="Rectangle"/>
                <p:cNvSpPr/>
                <p:nvPr/>
              </p:nvSpPr>
              <p:spPr>
                <a:xfrm>
                  <a:off x="-1" y="-1"/>
                  <a:ext cx="885203" cy="395399"/>
                </a:xfrm>
                <a:prstGeom prst="rect">
                  <a:avLst/>
                </a:prstGeom>
                <a:solidFill>
                  <a:srgbClr val="E98C80"/>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86" name="RGB 233/140/128"/>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233/140/128</a:t>
                  </a:r>
                </a:p>
              </p:txBody>
            </p:sp>
          </p:grpSp>
          <p:grpSp>
            <p:nvGrpSpPr>
              <p:cNvPr id="190" name="矩形 13"/>
              <p:cNvGrpSpPr/>
              <p:nvPr/>
            </p:nvGrpSpPr>
            <p:grpSpPr>
              <a:xfrm>
                <a:off x="1071895" y="198821"/>
                <a:ext cx="885204" cy="395400"/>
                <a:chOff x="-1" y="-1"/>
                <a:chExt cx="885203" cy="395399"/>
              </a:xfrm>
            </p:grpSpPr>
            <p:sp>
              <p:nvSpPr>
                <p:cNvPr id="188" name="Rectangle"/>
                <p:cNvSpPr/>
                <p:nvPr/>
              </p:nvSpPr>
              <p:spPr>
                <a:xfrm>
                  <a:off x="-1" y="-1"/>
                  <a:ext cx="885203" cy="395399"/>
                </a:xfrm>
                <a:prstGeom prst="rect">
                  <a:avLst/>
                </a:prstGeom>
                <a:solidFill>
                  <a:srgbClr val="A72126"/>
                </a:solidFill>
                <a:ln w="12700" cap="flat">
                  <a:solidFill>
                    <a:srgbClr val="9F0001"/>
                  </a:solidFill>
                  <a:prstDash val="solid"/>
                  <a:miter lim="8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89" name="RGB 159/0/1"/>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159/0/1</a:t>
                  </a:r>
                </a:p>
              </p:txBody>
            </p:sp>
          </p:grpSp>
          <p:grpSp>
            <p:nvGrpSpPr>
              <p:cNvPr id="193" name="矩形 16"/>
              <p:cNvGrpSpPr/>
              <p:nvPr/>
            </p:nvGrpSpPr>
            <p:grpSpPr>
              <a:xfrm>
                <a:off x="1071895" y="1546930"/>
                <a:ext cx="885204" cy="395400"/>
                <a:chOff x="-1" y="-1"/>
                <a:chExt cx="885203" cy="395399"/>
              </a:xfrm>
            </p:grpSpPr>
            <p:sp>
              <p:nvSpPr>
                <p:cNvPr id="191" name="Rectangle"/>
                <p:cNvSpPr/>
                <p:nvPr/>
              </p:nvSpPr>
              <p:spPr>
                <a:xfrm>
                  <a:off x="-1" y="-1"/>
                  <a:ext cx="885203" cy="395399"/>
                </a:xfrm>
                <a:prstGeom prst="rect">
                  <a:avLst/>
                </a:prstGeom>
                <a:solidFill>
                  <a:srgbClr val="F5DC57"/>
                </a:solidFill>
                <a:ln w="12700" cap="flat">
                  <a:noFill/>
                  <a:miter lim="400000"/>
                </a:ln>
                <a:effectLst/>
              </p:spPr>
              <p:txBody>
                <a:bodyPr wrap="square" lIns="45719" tIns="45719" rIns="45719" bIns="45719" numCol="1" anchor="ctr">
                  <a:noAutofit/>
                </a:bodyPr>
                <a:lstStyle/>
                <a:p>
                  <a:pPr algn="ctr">
                    <a:defRPr sz="700" b="1">
                      <a:solidFill>
                        <a:schemeClr val="accent6"/>
                      </a:solidFill>
                    </a:defRPr>
                  </a:pPr>
                  <a:endParaRPr sz="700"/>
                </a:p>
              </p:txBody>
            </p:sp>
            <p:sp>
              <p:nvSpPr>
                <p:cNvPr id="192" name="RGB 245/220/87"/>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chemeClr val="accent6"/>
                      </a:solidFill>
                    </a:defRPr>
                  </a:pPr>
                  <a:r>
                    <a:rPr sz="700"/>
                    <a:t>RGB 245/220/87</a:t>
                  </a:r>
                </a:p>
              </p:txBody>
            </p:sp>
          </p:grpSp>
          <p:grpSp>
            <p:nvGrpSpPr>
              <p:cNvPr id="196" name="矩形 17"/>
              <p:cNvGrpSpPr/>
              <p:nvPr/>
            </p:nvGrpSpPr>
            <p:grpSpPr>
              <a:xfrm>
                <a:off x="1071895" y="1104663"/>
                <a:ext cx="885204" cy="395400"/>
                <a:chOff x="-1" y="-1"/>
                <a:chExt cx="885203" cy="395399"/>
              </a:xfrm>
            </p:grpSpPr>
            <p:sp>
              <p:nvSpPr>
                <p:cNvPr id="194" name="Rectangle"/>
                <p:cNvSpPr/>
                <p:nvPr/>
              </p:nvSpPr>
              <p:spPr>
                <a:xfrm>
                  <a:off x="-1" y="-1"/>
                  <a:ext cx="885203" cy="395399"/>
                </a:xfrm>
                <a:prstGeom prst="rect">
                  <a:avLst/>
                </a:prstGeom>
                <a:solidFill>
                  <a:srgbClr val="F08500"/>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95" name="RGB 240/133/0"/>
                <p:cNvSpPr txBox="1"/>
                <p:nvPr/>
              </p:nvSpPr>
              <p:spPr>
                <a:xfrm>
                  <a:off x="-1" y="143837"/>
                  <a:ext cx="885203"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240/133/0</a:t>
                  </a:r>
                </a:p>
              </p:txBody>
            </p:sp>
          </p:grpSp>
          <p:grpSp>
            <p:nvGrpSpPr>
              <p:cNvPr id="199" name="矩形 18"/>
              <p:cNvGrpSpPr/>
              <p:nvPr/>
            </p:nvGrpSpPr>
            <p:grpSpPr>
              <a:xfrm>
                <a:off x="1071892" y="2438701"/>
                <a:ext cx="911022" cy="395400"/>
                <a:chOff x="-1" y="-1"/>
                <a:chExt cx="911021" cy="395399"/>
              </a:xfrm>
            </p:grpSpPr>
            <p:sp>
              <p:nvSpPr>
                <p:cNvPr id="197" name="Rectangle"/>
                <p:cNvSpPr/>
                <p:nvPr/>
              </p:nvSpPr>
              <p:spPr>
                <a:xfrm>
                  <a:off x="-1" y="-1"/>
                  <a:ext cx="911021" cy="395399"/>
                </a:xfrm>
                <a:prstGeom prst="rect">
                  <a:avLst/>
                </a:prstGeom>
                <a:solidFill>
                  <a:srgbClr val="B5B5B5"/>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198" name="RGB 181/181/181"/>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181/181/181</a:t>
                  </a:r>
                </a:p>
              </p:txBody>
            </p:sp>
          </p:grpSp>
          <p:grpSp>
            <p:nvGrpSpPr>
              <p:cNvPr id="202" name="矩形 19"/>
              <p:cNvGrpSpPr/>
              <p:nvPr/>
            </p:nvGrpSpPr>
            <p:grpSpPr>
              <a:xfrm>
                <a:off x="1071892" y="1996435"/>
                <a:ext cx="911022" cy="395400"/>
                <a:chOff x="-1" y="-1"/>
                <a:chExt cx="911021" cy="395399"/>
              </a:xfrm>
            </p:grpSpPr>
            <p:sp>
              <p:nvSpPr>
                <p:cNvPr id="200" name="Rectangle"/>
                <p:cNvSpPr/>
                <p:nvPr/>
              </p:nvSpPr>
              <p:spPr>
                <a:xfrm>
                  <a:off x="-1" y="-1"/>
                  <a:ext cx="911021" cy="395399"/>
                </a:xfrm>
                <a:prstGeom prst="rect">
                  <a:avLst/>
                </a:prstGeom>
                <a:solidFill>
                  <a:srgbClr val="595757"/>
                </a:solidFill>
                <a:ln w="12700" cap="flat">
                  <a:noFill/>
                  <a:miter lim="400000"/>
                </a:ln>
                <a:effectLst/>
              </p:spPr>
              <p:txBody>
                <a:bodyPr wrap="square" lIns="45719" tIns="45719" rIns="45719" bIns="45719" numCol="1" anchor="ctr">
                  <a:noAutofit/>
                </a:bodyPr>
                <a:lstStyle/>
                <a:p>
                  <a:pPr algn="ctr">
                    <a:defRPr sz="700" b="1">
                      <a:solidFill>
                        <a:srgbClr val="FFFFFF"/>
                      </a:solidFill>
                    </a:defRPr>
                  </a:pPr>
                  <a:endParaRPr sz="700"/>
                </a:p>
              </p:txBody>
            </p:sp>
            <p:sp>
              <p:nvSpPr>
                <p:cNvPr id="201" name="RGB 89/87/87"/>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rgbClr val="FFFFFF"/>
                      </a:solidFill>
                    </a:defRPr>
                  </a:pPr>
                  <a:r>
                    <a:rPr sz="700"/>
                    <a:t>RGB 89/87/87</a:t>
                  </a:r>
                </a:p>
              </p:txBody>
            </p:sp>
          </p:grpSp>
          <p:grpSp>
            <p:nvGrpSpPr>
              <p:cNvPr id="205" name="矩形 22"/>
              <p:cNvGrpSpPr/>
              <p:nvPr/>
            </p:nvGrpSpPr>
            <p:grpSpPr>
              <a:xfrm>
                <a:off x="1071892" y="2886214"/>
                <a:ext cx="911022" cy="395400"/>
                <a:chOff x="-1" y="-1"/>
                <a:chExt cx="911021" cy="395399"/>
              </a:xfrm>
            </p:grpSpPr>
            <p:sp>
              <p:nvSpPr>
                <p:cNvPr id="203" name="Rectangle"/>
                <p:cNvSpPr/>
                <p:nvPr/>
              </p:nvSpPr>
              <p:spPr>
                <a:xfrm>
                  <a:off x="-1" y="-1"/>
                  <a:ext cx="911021" cy="395399"/>
                </a:xfrm>
                <a:prstGeom prst="rect">
                  <a:avLst/>
                </a:prstGeom>
                <a:solidFill>
                  <a:srgbClr val="FFFFFF"/>
                </a:solidFill>
                <a:ln w="6350" cap="flat">
                  <a:solidFill>
                    <a:srgbClr val="F0F0F0"/>
                  </a:solidFill>
                  <a:prstDash val="solid"/>
                  <a:miter lim="800000"/>
                </a:ln>
                <a:effectLst/>
              </p:spPr>
              <p:txBody>
                <a:bodyPr wrap="square" lIns="45719" tIns="45719" rIns="45719" bIns="45719" numCol="1" anchor="ctr">
                  <a:noAutofit/>
                </a:bodyPr>
                <a:lstStyle/>
                <a:p>
                  <a:pPr algn="ctr">
                    <a:defRPr sz="700" b="1">
                      <a:solidFill>
                        <a:schemeClr val="accent6"/>
                      </a:solidFill>
                    </a:defRPr>
                  </a:pPr>
                  <a:endParaRPr sz="700"/>
                </a:p>
              </p:txBody>
            </p:sp>
            <p:sp>
              <p:nvSpPr>
                <p:cNvPr id="204" name="RGB 255/255/255"/>
                <p:cNvSpPr txBox="1"/>
                <p:nvPr/>
              </p:nvSpPr>
              <p:spPr>
                <a:xfrm>
                  <a:off x="-1" y="143837"/>
                  <a:ext cx="911021" cy="107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defRPr sz="700" b="1">
                      <a:solidFill>
                        <a:schemeClr val="accent6"/>
                      </a:solidFill>
                    </a:defRPr>
                  </a:pPr>
                  <a:r>
                    <a:rPr sz="700"/>
                    <a:t>RGB 255/255/255</a:t>
                  </a:r>
                </a:p>
              </p:txBody>
            </p:sp>
          </p:grpSp>
        </p:grpSp>
      </p:grpSp>
      <p:pic>
        <p:nvPicPr>
          <p:cNvPr id="208" name="图片 1" descr="图片 1"/>
          <p:cNvPicPr>
            <a:picLocks noChangeAspect="1"/>
          </p:cNvPicPr>
          <p:nvPr/>
        </p:nvPicPr>
        <p:blipFill>
          <a:blip r:embed="rId2">
            <a:extLst/>
          </a:blip>
          <a:stretch>
            <a:fillRect/>
          </a:stretch>
        </p:blipFill>
        <p:spPr>
          <a:xfrm>
            <a:off x="10198652" y="6322594"/>
            <a:ext cx="1269406" cy="277611"/>
          </a:xfrm>
          <a:prstGeom prst="rect">
            <a:avLst/>
          </a:prstGeom>
          <a:ln w="12700">
            <a:miter lim="400000"/>
          </a:ln>
        </p:spPr>
      </p:pic>
      <p:sp>
        <p:nvSpPr>
          <p:cNvPr id="209" name="矩形 2"/>
          <p:cNvSpPr/>
          <p:nvPr/>
        </p:nvSpPr>
        <p:spPr>
          <a:xfrm>
            <a:off x="960831" y="3603014"/>
            <a:ext cx="6661734" cy="180043"/>
          </a:xfrm>
          <a:prstGeom prst="rect">
            <a:avLst/>
          </a:prstGeom>
          <a:solidFill>
            <a:srgbClr val="C00000"/>
          </a:solidFill>
          <a:ln w="12700">
            <a:miter lim="400000"/>
          </a:ln>
        </p:spPr>
        <p:txBody>
          <a:bodyPr lIns="45730" rIns="45730" anchor="ctr"/>
          <a:lstStyle/>
          <a:p>
            <a:pPr algn="ctr">
              <a:defRPr>
                <a:solidFill>
                  <a:schemeClr val="accent6"/>
                </a:solidFill>
                <a:latin typeface="+mj-lt"/>
                <a:ea typeface="+mj-ea"/>
                <a:cs typeface="+mj-cs"/>
                <a:sym typeface="Calibri"/>
              </a:defRPr>
            </a:pPr>
            <a:endParaRPr/>
          </a:p>
        </p:txBody>
      </p:sp>
      <p:sp>
        <p:nvSpPr>
          <p:cNvPr id="210" name="矩形 3"/>
          <p:cNvSpPr txBox="1">
            <a:spLocks noGrp="1"/>
          </p:cNvSpPr>
          <p:nvPr>
            <p:ph type="body" sz="quarter" idx="13"/>
          </p:nvPr>
        </p:nvSpPr>
        <p:spPr>
          <a:xfrm>
            <a:off x="8003225" y="3166951"/>
            <a:ext cx="1088399" cy="452535"/>
          </a:xfrm>
          <a:prstGeom prst="rect">
            <a:avLst/>
          </a:prstGeom>
        </p:spPr>
        <p:txBody>
          <a:bodyPr wrap="none" lIns="45719" tIns="45719" rIns="45719" bIns="45719">
            <a:spAutoFit/>
          </a:bodyPr>
          <a:lstStyle/>
          <a:p>
            <a:pPr lvl="1" indent="0" defTabSz="914660">
              <a:lnSpc>
                <a:spcPct val="130000"/>
              </a:lnSpc>
              <a:spcBef>
                <a:spcPts val="600"/>
              </a:spcBef>
              <a:defRPr sz="1800" i="1">
                <a:solidFill>
                  <a:srgbClr val="0000CC"/>
                </a:solidFill>
                <a:latin typeface="微软雅黑"/>
                <a:ea typeface="微软雅黑"/>
                <a:cs typeface="微软雅黑"/>
                <a:sym typeface="微软雅黑"/>
              </a:defRPr>
            </a:pPr>
            <a:endParaRPr/>
          </a:p>
        </p:txBody>
      </p:sp>
      <p:sp>
        <p:nvSpPr>
          <p:cNvPr id="211" name="Title Text"/>
          <p:cNvSpPr txBox="1">
            <a:spLocks noGrp="1"/>
          </p:cNvSpPr>
          <p:nvPr>
            <p:ph type="title"/>
          </p:nvPr>
        </p:nvSpPr>
        <p:spPr>
          <a:xfrm>
            <a:off x="960831" y="2839501"/>
            <a:ext cx="6661734" cy="752960"/>
          </a:xfrm>
          <a:prstGeom prst="rect">
            <a:avLst/>
          </a:prstGeom>
        </p:spPr>
        <p:txBody>
          <a:bodyPr anchor="t"/>
          <a:lstStyle>
            <a:lvl1pPr algn="ctr" defTabSz="914660">
              <a:lnSpc>
                <a:spcPct val="150000"/>
              </a:lnSpc>
              <a:spcBef>
                <a:spcPts val="600"/>
              </a:spcBef>
              <a:defRPr sz="4001" b="1">
                <a:latin typeface="微软雅黑"/>
                <a:ea typeface="微软雅黑"/>
                <a:cs typeface="微软雅黑"/>
                <a:sym typeface="微软雅黑"/>
              </a:defRPr>
            </a:lvl1pPr>
          </a:lstStyle>
          <a:p>
            <a:r>
              <a:t>Title Text</a:t>
            </a:r>
          </a:p>
        </p:txBody>
      </p:sp>
    </p:spTree>
    <p:extLst>
      <p:ext uri="{BB962C8B-B14F-4D97-AF65-F5344CB8AC3E}">
        <p14:creationId xmlns:p14="http://schemas.microsoft.com/office/powerpoint/2010/main" val="130918453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hank You_1">
    <p:spTree>
      <p:nvGrpSpPr>
        <p:cNvPr id="1" name=""/>
        <p:cNvGrpSpPr/>
        <p:nvPr/>
      </p:nvGrpSpPr>
      <p:grpSpPr>
        <a:xfrm>
          <a:off x="0" y="0"/>
          <a:ext cx="0" cy="0"/>
          <a:chOff x="0" y="0"/>
          <a:chExt cx="0" cy="0"/>
        </a:xfrm>
      </p:grpSpPr>
      <p:pic>
        <p:nvPicPr>
          <p:cNvPr id="6" name="Picture 3" descr="C:\Users\z00205060\Desktop\CP项目\规范类文件\新建文件夹\巴展视觉物料规范-14.jpg"/>
          <p:cNvPicPr>
            <a:picLocks noChangeAspect="1" noChangeArrowheads="1"/>
          </p:cNvPicPr>
          <p:nvPr userDrawn="1"/>
        </p:nvPicPr>
        <p:blipFill>
          <a:blip r:embed="rId2" cstate="screen"/>
          <a:srcRect/>
          <a:stretch>
            <a:fillRect/>
          </a:stretch>
        </p:blipFill>
        <p:spPr bwMode="auto">
          <a:xfrm>
            <a:off x="1" y="1"/>
            <a:ext cx="12195175" cy="6860323"/>
          </a:xfrm>
          <a:prstGeom prst="rect">
            <a:avLst/>
          </a:prstGeom>
          <a:noFill/>
        </p:spPr>
      </p:pic>
      <p:pic>
        <p:nvPicPr>
          <p:cNvPr id="7" name="Picture 87" descr="图片3副本"/>
          <p:cNvPicPr>
            <a:picLocks noChangeAspect="1" noChangeArrowheads="1"/>
          </p:cNvPicPr>
          <p:nvPr userDrawn="1"/>
        </p:nvPicPr>
        <p:blipFill>
          <a:blip r:embed="rId3" cstate="screen"/>
          <a:srcRect/>
          <a:stretch>
            <a:fillRect/>
          </a:stretch>
        </p:blipFill>
        <p:spPr bwMode="auto">
          <a:xfrm>
            <a:off x="10182225" y="6387992"/>
            <a:ext cx="1295400" cy="308046"/>
          </a:xfrm>
          <a:prstGeom prst="rect">
            <a:avLst/>
          </a:prstGeom>
          <a:noFill/>
        </p:spPr>
      </p:pic>
      <p:sp>
        <p:nvSpPr>
          <p:cNvPr id="2" name="Text Box 16"/>
          <p:cNvSpPr txBox="1">
            <a:spLocks noChangeArrowheads="1"/>
          </p:cNvSpPr>
          <p:nvPr userDrawn="1"/>
        </p:nvSpPr>
        <p:spPr bwMode="auto">
          <a:xfrm>
            <a:off x="4432939" y="2061846"/>
            <a:ext cx="3530134" cy="1015898"/>
          </a:xfrm>
          <a:prstGeom prst="rect">
            <a:avLst/>
          </a:prstGeom>
          <a:noFill/>
          <a:ln w="9525">
            <a:noFill/>
            <a:miter lim="800000"/>
            <a:headEnd/>
            <a:tailEnd/>
          </a:ln>
        </p:spPr>
        <p:txBody>
          <a:bodyPr wrap="none">
            <a:spAutoFit/>
          </a:bodyPr>
          <a:lstStyle/>
          <a:p>
            <a:pPr eaLnBrk="0" hangingPunct="0">
              <a:buClrTx/>
              <a:buFontTx/>
              <a:buNone/>
            </a:pPr>
            <a:r>
              <a:rPr lang="en-US" altLang="zh-CN" sz="6000" b="0" dirty="0">
                <a:solidFill>
                  <a:schemeClr val="tx1">
                    <a:lumMod val="75000"/>
                    <a:lumOff val="25000"/>
                  </a:schemeClr>
                </a:solidFill>
                <a:latin typeface="+mn-lt"/>
                <a:ea typeface="MS PGothic" pitchFamily="34" charset="-128"/>
                <a:cs typeface="Calibri" pitchFamily="34" charset="0"/>
              </a:rPr>
              <a:t>Thank you</a:t>
            </a:r>
          </a:p>
        </p:txBody>
      </p:sp>
      <p:sp>
        <p:nvSpPr>
          <p:cNvPr id="3" name="Text Box 17"/>
          <p:cNvSpPr txBox="1">
            <a:spLocks noChangeArrowheads="1"/>
          </p:cNvSpPr>
          <p:nvPr userDrawn="1"/>
        </p:nvSpPr>
        <p:spPr bwMode="auto">
          <a:xfrm>
            <a:off x="5342387" y="3246395"/>
            <a:ext cx="1757725"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rgbClr val="000000">
                    <a:lumMod val="75000"/>
                    <a:lumOff val="25000"/>
                  </a:srgbClr>
                </a:solidFill>
                <a:latin typeface="+mn-lt"/>
                <a:ea typeface="MS PGothic" pitchFamily="34" charset="-128"/>
                <a:cs typeface="Calibri" pitchFamily="34" charset="0"/>
              </a:rPr>
              <a:t>www.huawei.com</a:t>
            </a:r>
          </a:p>
        </p:txBody>
      </p:sp>
      <p:sp>
        <p:nvSpPr>
          <p:cNvPr id="4" name="TextBox 3"/>
          <p:cNvSpPr txBox="1"/>
          <p:nvPr userDrawn="1"/>
        </p:nvSpPr>
        <p:spPr>
          <a:xfrm>
            <a:off x="1624014" y="4563532"/>
            <a:ext cx="9182099" cy="1385316"/>
          </a:xfrm>
          <a:prstGeom prst="rect">
            <a:avLst/>
          </a:prstGeom>
          <a:noFill/>
        </p:spPr>
        <p:txBody>
          <a:bodyPr wrap="square" rtlCol="0">
            <a:spAutoFit/>
          </a:bodyPr>
          <a:lstStyle/>
          <a:p>
            <a:pPr algn="just" fontAlgn="auto">
              <a:spcBef>
                <a:spcPts val="0"/>
              </a:spcBef>
              <a:spcAft>
                <a:spcPts val="600"/>
              </a:spcAft>
              <a:buClrTx/>
              <a:buFontTx/>
              <a:buNone/>
              <a:defRPr/>
            </a:pPr>
            <a:r>
              <a:rPr lang="en-US" altLang="zh-CN" sz="1400" b="0" dirty="0">
                <a:solidFill>
                  <a:srgbClr val="000000">
                    <a:lumMod val="75000"/>
                    <a:lumOff val="25000"/>
                  </a:srgbClr>
                </a:solidFill>
                <a:latin typeface="+mn-lt"/>
                <a:ea typeface="宋体" charset="-122"/>
                <a:cs typeface="Calibri" pitchFamily="34" charset="0"/>
              </a:rPr>
              <a:t>Copyright©2015 Huawei Technologies Co., Ltd. All Rights Reserved.</a:t>
            </a:r>
            <a:endParaRPr lang="zh-CN" altLang="zh-CN" sz="1400" b="0" dirty="0">
              <a:solidFill>
                <a:srgbClr val="000000">
                  <a:lumMod val="75000"/>
                  <a:lumOff val="25000"/>
                </a:srgbClr>
              </a:solidFill>
              <a:latin typeface="+mn-lt"/>
              <a:ea typeface="宋体" charset="-122"/>
              <a:cs typeface="Calibri" pitchFamily="34" charset="0"/>
            </a:endParaRPr>
          </a:p>
          <a:p>
            <a:pPr algn="just" fontAlgn="auto">
              <a:spcBef>
                <a:spcPts val="0"/>
              </a:spcBef>
              <a:spcAft>
                <a:spcPts val="0"/>
              </a:spcAft>
              <a:buClrTx/>
              <a:buFontTx/>
              <a:buNone/>
              <a:defRPr/>
            </a:pPr>
            <a:r>
              <a:rPr lang="en-US" altLang="zh-CN" sz="1300" b="0" dirty="0">
                <a:solidFill>
                  <a:srgbClr val="000000">
                    <a:lumMod val="75000"/>
                    <a:lumOff val="25000"/>
                  </a:srgbClr>
                </a:solidFill>
                <a:latin typeface="+mn-lt"/>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mn-lt"/>
              <a:ea typeface="宋体" charset="-122"/>
              <a:cs typeface="Calibri" pitchFamily="34" charset="0"/>
            </a:endParaRPr>
          </a:p>
        </p:txBody>
      </p:sp>
      <p:sp>
        <p:nvSpPr>
          <p:cNvPr id="5" name="Text Box 5"/>
          <p:cNvSpPr txBox="1">
            <a:spLocks noChangeArrowheads="1"/>
          </p:cNvSpPr>
          <p:nvPr userDrawn="1"/>
        </p:nvSpPr>
        <p:spPr bwMode="auto">
          <a:xfrm>
            <a:off x="4633268" y="6480088"/>
            <a:ext cx="2740495"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fontAlgn="auto">
              <a:spcBef>
                <a:spcPts val="0"/>
              </a:spcBef>
              <a:spcAft>
                <a:spcPts val="0"/>
              </a:spcAft>
              <a:buClrTx/>
              <a:buFontTx/>
              <a:buNone/>
              <a:defRPr/>
            </a:pPr>
            <a:r>
              <a:rPr lang="en-US" altLang="zh-CN" sz="1400" b="0" kern="0" dirty="0">
                <a:solidFill>
                  <a:srgbClr val="000000">
                    <a:lumMod val="65000"/>
                    <a:lumOff val="35000"/>
                  </a:srgbClr>
                </a:solidFill>
                <a:latin typeface="+mn-lt"/>
                <a:ea typeface="MS PGothic" pitchFamily="34" charset="-128"/>
                <a:cs typeface="Calibri" pitchFamily="34" charset="0"/>
              </a:rPr>
              <a:t>HUAWEI TECHNOLOGIES CO., LTD.</a:t>
            </a:r>
          </a:p>
        </p:txBody>
      </p:sp>
    </p:spTree>
    <p:extLst>
      <p:ext uri="{BB962C8B-B14F-4D97-AF65-F5344CB8AC3E}">
        <p14:creationId xmlns:p14="http://schemas.microsoft.com/office/powerpoint/2010/main" val="2284409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_2">
    <p:spTree>
      <p:nvGrpSpPr>
        <p:cNvPr id="1" name=""/>
        <p:cNvGrpSpPr/>
        <p:nvPr/>
      </p:nvGrpSpPr>
      <p:grpSpPr>
        <a:xfrm>
          <a:off x="0" y="0"/>
          <a:ext cx="0" cy="0"/>
          <a:chOff x="0" y="0"/>
          <a:chExt cx="0" cy="0"/>
        </a:xfrm>
      </p:grpSpPr>
      <p:pic>
        <p:nvPicPr>
          <p:cNvPr id="2" name="Picture 2" descr="D:\2015 MWC KV\2015 MWC PPT\新建文件夹\08.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14385391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_3">
    <p:spTree>
      <p:nvGrpSpPr>
        <p:cNvPr id="1" name=""/>
        <p:cNvGrpSpPr/>
        <p:nvPr/>
      </p:nvGrpSpPr>
      <p:grpSpPr>
        <a:xfrm>
          <a:off x="0" y="0"/>
          <a:ext cx="0" cy="0"/>
          <a:chOff x="0" y="0"/>
          <a:chExt cx="0" cy="0"/>
        </a:xfrm>
      </p:grpSpPr>
      <p:pic>
        <p:nvPicPr>
          <p:cNvPr id="2" name="Picture 2" descr="D:\2015 MWC KV\2015 MWC PPT\新建文件夹\0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50259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3">
    <p:spTree>
      <p:nvGrpSpPr>
        <p:cNvPr id="1" name=""/>
        <p:cNvGrpSpPr/>
        <p:nvPr/>
      </p:nvGrpSpPr>
      <p:grpSpPr>
        <a:xfrm>
          <a:off x="0" y="0"/>
          <a:ext cx="0" cy="0"/>
          <a:chOff x="0" y="0"/>
          <a:chExt cx="0" cy="0"/>
        </a:xfrm>
      </p:grpSpPr>
      <p:pic>
        <p:nvPicPr>
          <p:cNvPr id="5" name="Picture 2" descr="D:\2015 MWC KV\2015 MWC PPT\新建文件夹\06.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000000">
                    <a:lumMod val="65000"/>
                    <a:lumOff val="35000"/>
                  </a:srgbClr>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000000">
                    <a:lumMod val="65000"/>
                    <a:lumOff val="35000"/>
                  </a:srgbClr>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23210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2"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035050" y="6279398"/>
            <a:ext cx="1747932" cy="415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86"/>
          <p:cNvPicPr>
            <a:picLocks noChangeAspect="1"/>
          </p:cNvPicPr>
          <p:nvPr userDrawn="1"/>
        </p:nvPicPr>
        <p:blipFill rotWithShape="1">
          <a:blip r:embed="rId3" cstate="email">
            <a:alphaModFix amt="25000"/>
            <a:extLst>
              <a:ext uri="{28A0092B-C50C-407E-A947-70E740481C1C}">
                <a14:useLocalDpi xmlns:a14="http://schemas.microsoft.com/office/drawing/2010/main"/>
              </a:ext>
            </a:extLst>
          </a:blip>
          <a:srcRect b="39770"/>
          <a:stretch/>
        </p:blipFill>
        <p:spPr>
          <a:xfrm>
            <a:off x="3792731" y="3795113"/>
            <a:ext cx="5033212" cy="3019057"/>
          </a:xfrm>
          <a:prstGeom prst="rect">
            <a:avLst/>
          </a:prstGeom>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353171" y="1094593"/>
            <a:ext cx="7504367" cy="37520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black">
                    <a:lumMod val="65000"/>
                    <a:lumOff val="35000"/>
                  </a:prstClr>
                </a:solidFill>
                <a:latin typeface="Arial"/>
                <a:ea typeface="微软雅黑"/>
              </a:rPr>
              <a:t>Copyright©2015 Huawei Technologies Co., Ltd. All Rights Reserved.</a:t>
            </a:r>
            <a:endParaRPr lang="zh-CN" altLang="zh-CN" sz="900" dirty="0">
              <a:solidFill>
                <a:prstClr val="black">
                  <a:lumMod val="65000"/>
                  <a:lumOff val="35000"/>
                </a:prstClr>
              </a:solidFill>
              <a:latin typeface="Arial"/>
              <a:ea typeface="微软雅黑"/>
            </a:endParaRPr>
          </a:p>
          <a:p>
            <a:pPr algn="just" defTabSz="1219444" fontAlgn="auto">
              <a:spcBef>
                <a:spcPts val="0"/>
              </a:spcBef>
              <a:spcAft>
                <a:spcPts val="0"/>
              </a:spcAft>
              <a:defRPr/>
            </a:pPr>
            <a:r>
              <a:rPr lang="en-US" altLang="zh-CN" sz="900" dirty="0">
                <a:solidFill>
                  <a:prstClr val="black">
                    <a:lumMod val="65000"/>
                    <a:lumOff val="3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black">
                  <a:lumMod val="65000"/>
                  <a:lumOff val="35000"/>
                </a:prstClr>
              </a:solidFill>
              <a:latin typeface="Arial"/>
              <a:ea typeface="微软雅黑"/>
            </a:endParaRPr>
          </a:p>
        </p:txBody>
      </p:sp>
    </p:spTree>
    <p:extLst>
      <p:ext uri="{BB962C8B-B14F-4D97-AF65-F5344CB8AC3E}">
        <p14:creationId xmlns:p14="http://schemas.microsoft.com/office/powerpoint/2010/main" val="375637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3"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0035050" y="6286318"/>
            <a:ext cx="1747932" cy="440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round/>
                <a:headEnd/>
                <a:tailEnd/>
              </a14:hiddenLine>
            </a:ext>
          </a:extLst>
        </p:spPr>
      </p:pic>
      <p:pic>
        <p:nvPicPr>
          <p:cNvPr id="6" name="图片 1"/>
          <p:cNvPicPr>
            <a:picLocks noChangeAspect="1"/>
          </p:cNvPicPr>
          <p:nvPr userDrawn="1"/>
        </p:nvPicPr>
        <p:blipFill rotWithShape="1">
          <a:blip r:embed="rId3" cstate="email">
            <a:alphaModFix amt="21000"/>
            <a:extLst>
              <a:ext uri="{28A0092B-C50C-407E-A947-70E740481C1C}">
                <a14:useLocalDpi xmlns:a14="http://schemas.microsoft.com/office/drawing/2010/main"/>
              </a:ext>
            </a:extLst>
          </a:blip>
          <a:srcRect b="41140"/>
          <a:stretch/>
        </p:blipFill>
        <p:spPr>
          <a:xfrm>
            <a:off x="2928410" y="3813927"/>
            <a:ext cx="6434390" cy="3000244"/>
          </a:xfrm>
          <a:prstGeom prst="rect">
            <a:avLst/>
          </a:prstGeom>
        </p:spPr>
      </p:pic>
      <p:pic>
        <p:nvPicPr>
          <p:cNvPr id="9"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91797" y="1104272"/>
            <a:ext cx="7622214" cy="38034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userDrawn="1"/>
        </p:nvSpPr>
        <p:spPr>
          <a:xfrm>
            <a:off x="3404486" y="3717893"/>
            <a:ext cx="5489117" cy="1128776"/>
          </a:xfrm>
          <a:prstGeom prst="rect">
            <a:avLst/>
          </a:prstGeom>
          <a:noFill/>
        </p:spPr>
        <p:txBody>
          <a:bodyPr wrap="square" lIns="121944" tIns="60972" rIns="121944" bIns="60972">
            <a:spAutoFit/>
          </a:bodyPr>
          <a:lstStyle/>
          <a:p>
            <a:pPr algn="just" defTabSz="1219444" fontAlgn="auto">
              <a:spcBef>
                <a:spcPts val="0"/>
              </a:spcBef>
              <a:spcAft>
                <a:spcPts val="0"/>
              </a:spcAft>
              <a:defRPr/>
            </a:pPr>
            <a:r>
              <a:rPr lang="en-US" altLang="zh-CN" sz="900" b="1" dirty="0">
                <a:solidFill>
                  <a:prstClr val="white">
                    <a:lumMod val="65000"/>
                  </a:prstClr>
                </a:solidFill>
                <a:latin typeface="Arial"/>
                <a:ea typeface="微软雅黑"/>
              </a:rPr>
              <a:t>Copyright©2015 Huawei Technologies Co., Ltd. All Rights Reserved.</a:t>
            </a:r>
            <a:endParaRPr lang="zh-CN" altLang="zh-CN" sz="900" dirty="0">
              <a:solidFill>
                <a:prstClr val="white">
                  <a:lumMod val="65000"/>
                </a:prstClr>
              </a:solidFill>
              <a:latin typeface="Arial"/>
              <a:ea typeface="微软雅黑"/>
            </a:endParaRPr>
          </a:p>
          <a:p>
            <a:pPr algn="just" defTabSz="1219444" fontAlgn="auto">
              <a:spcBef>
                <a:spcPts val="0"/>
              </a:spcBef>
              <a:spcAft>
                <a:spcPts val="0"/>
              </a:spcAft>
              <a:defRPr/>
            </a:pPr>
            <a:r>
              <a:rPr lang="en-US" altLang="zh-CN" sz="900" dirty="0">
                <a:solidFill>
                  <a:prstClr val="white">
                    <a:lumMod val="65000"/>
                  </a:prstClr>
                </a:solidFill>
                <a:latin typeface="Arial"/>
                <a:ea typeface="微软雅黑"/>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prstClr val="white">
                  <a:lumMod val="65000"/>
                </a:prstClr>
              </a:solidFill>
              <a:latin typeface="Arial"/>
              <a:ea typeface="微软雅黑"/>
            </a:endParaRPr>
          </a:p>
        </p:txBody>
      </p:sp>
    </p:spTree>
    <p:extLst>
      <p:ext uri="{BB962C8B-B14F-4D97-AF65-F5344CB8AC3E}">
        <p14:creationId xmlns:p14="http://schemas.microsoft.com/office/powerpoint/2010/main" val="3394034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4">
    <p:spTree>
      <p:nvGrpSpPr>
        <p:cNvPr id="1" name=""/>
        <p:cNvGrpSpPr/>
        <p:nvPr/>
      </p:nvGrpSpPr>
      <p:grpSpPr>
        <a:xfrm>
          <a:off x="0" y="0"/>
          <a:ext cx="0" cy="0"/>
          <a:chOff x="0" y="0"/>
          <a:chExt cx="0" cy="0"/>
        </a:xfrm>
      </p:grpSpPr>
      <p:pic>
        <p:nvPicPr>
          <p:cNvPr id="5" name="Picture 2" descr="D:\2015 MWC KV\2015 MWC PPT\新建文件夹\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7" y="7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p:cNvSpPr txBox="1">
            <a:spLocks noChangeArrowheads="1"/>
          </p:cNvSpPr>
          <p:nvPr userDrawn="1"/>
        </p:nvSpPr>
        <p:spPr bwMode="auto">
          <a:xfrm>
            <a:off x="10159575" y="6287949"/>
            <a:ext cx="1426609" cy="292456"/>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300" b="0" dirty="0">
                <a:solidFill>
                  <a:srgbClr val="898989"/>
                </a:solidFill>
                <a:latin typeface="FrutigerNext LT Light" pitchFamily="34" charset="0"/>
                <a:ea typeface="MS PGothic" pitchFamily="34" charset="-128"/>
              </a:rPr>
              <a:t>www.huawei.com</a:t>
            </a:r>
          </a:p>
        </p:txBody>
      </p:sp>
      <p:sp>
        <p:nvSpPr>
          <p:cNvPr id="7" name="Text Box 5"/>
          <p:cNvSpPr txBox="1">
            <a:spLocks noChangeArrowheads="1"/>
          </p:cNvSpPr>
          <p:nvPr userDrawn="1"/>
        </p:nvSpPr>
        <p:spPr bwMode="auto">
          <a:xfrm>
            <a:off x="695668" y="6326430"/>
            <a:ext cx="2640788" cy="2154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b="0" dirty="0">
                <a:solidFill>
                  <a:srgbClr val="898989"/>
                </a:solidFill>
                <a:latin typeface="FrutigerNext LT Light" pitchFamily="34" charset="0"/>
                <a:ea typeface="MS PGothic" pitchFamily="34" charset="-128"/>
              </a:rPr>
              <a:t>HUAWEI TECHNOLOGIES CO., LTD.</a:t>
            </a:r>
          </a:p>
        </p:txBody>
      </p:sp>
      <p:sp>
        <p:nvSpPr>
          <p:cNvPr id="8"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51670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12"/>
          <p:cNvSpPr/>
          <p:nvPr userDrawn="1"/>
        </p:nvSpPr>
        <p:spPr>
          <a:xfrm>
            <a:off x="400987" y="197480"/>
            <a:ext cx="1234627" cy="276997"/>
          </a:xfrm>
          <a:prstGeom prst="rect">
            <a:avLst/>
          </a:prstGeom>
        </p:spPr>
        <p:txBody>
          <a:bodyPr wrap="none" lIns="91437" tIns="45719" rIns="91437" bIns="45719">
            <a:spAutoFit/>
          </a:bodyPr>
          <a:lstStyle/>
          <a:p>
            <a:r>
              <a:rPr lang="en-US" altLang="zh-CN" sz="1200" dirty="0">
                <a:solidFill>
                  <a:srgbClr val="000000">
                    <a:lumMod val="75000"/>
                    <a:lumOff val="25000"/>
                  </a:srgbClr>
                </a:solidFill>
                <a:latin typeface="Arial" pitchFamily="34" charset="0"/>
                <a:cs typeface="Arial" pitchFamily="34" charset="0"/>
              </a:rPr>
              <a:t>Security Level: </a:t>
            </a:r>
            <a:endParaRPr lang="zh-CN" altLang="en-US" sz="1200" dirty="0">
              <a:solidFill>
                <a:srgbClr val="000000">
                  <a:lumMod val="75000"/>
                  <a:lumOff val="25000"/>
                </a:srgbClr>
              </a:solidFill>
              <a:latin typeface="Arial" pitchFamily="34" charset="0"/>
              <a:cs typeface="Arial" pitchFamily="34" charset="0"/>
            </a:endParaRPr>
          </a:p>
        </p:txBody>
      </p:sp>
      <p:sp>
        <p:nvSpPr>
          <p:cNvPr id="5"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282" y="6223946"/>
            <a:ext cx="3114428" cy="577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519" y="258102"/>
            <a:ext cx="11512208" cy="5918306"/>
          </a:xfrm>
          <a:prstGeom prst="rect">
            <a:avLst/>
          </a:prstGeom>
        </p:spPr>
      </p:pic>
      <p:sp>
        <p:nvSpPr>
          <p:cNvPr id="6"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tx1">
                    <a:lumMod val="75000"/>
                    <a:lumOff val="2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pic>
        <p:nvPicPr>
          <p:cNvPr id="11" name="Picture 87" descr="图片3副本"/>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Tree>
    <p:extLst>
      <p:ext uri="{BB962C8B-B14F-4D97-AF65-F5344CB8AC3E}">
        <p14:creationId xmlns:p14="http://schemas.microsoft.com/office/powerpoint/2010/main" val="6849091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Rectangle 1"/>
          <p:cNvSpPr>
            <a:spLocks/>
          </p:cNvSpPr>
          <p:nvPr userDrawn="1"/>
        </p:nvSpPr>
        <p:spPr bwMode="auto">
          <a:xfrm flipH="1">
            <a:off x="0" y="1"/>
            <a:ext cx="12195175" cy="6859587"/>
          </a:xfrm>
          <a:prstGeom prst="rect">
            <a:avLst/>
          </a:prstGeom>
          <a:gradFill flip="none" rotWithShape="1">
            <a:gsLst>
              <a:gs pos="0">
                <a:srgbClr val="004274"/>
              </a:gs>
              <a:gs pos="100000">
                <a:srgbClr val="000A1E"/>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7"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882437" y="6153068"/>
            <a:ext cx="1826889" cy="4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00B0F0"/>
                </a:solidFill>
              </a:rPr>
              <a:t>www.huawei.com</a:t>
            </a:r>
            <a:endParaRPr lang="zh-CN" altLang="en-US" sz="1600" b="0" dirty="0">
              <a:solidFill>
                <a:srgbClr val="00B0F0"/>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23948"/>
            <a:ext cx="3114428" cy="577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80" descr="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6581073" y="0"/>
            <a:ext cx="5617409" cy="5599214"/>
          </a:xfrm>
          <a:prstGeom prst="rect">
            <a:avLst/>
          </a:prstGeom>
        </p:spPr>
      </p:pic>
      <p:sp>
        <p:nvSpPr>
          <p:cNvPr id="4" name="标题 1"/>
          <p:cNvSpPr>
            <a:spLocks noGrp="1"/>
          </p:cNvSpPr>
          <p:nvPr>
            <p:ph type="title"/>
          </p:nvPr>
        </p:nvSpPr>
        <p:spPr>
          <a:xfrm>
            <a:off x="1007697" y="2757565"/>
            <a:ext cx="5570069" cy="1536526"/>
          </a:xfrm>
          <a:prstGeom prst="rect">
            <a:avLst/>
          </a:prstGeom>
        </p:spPr>
        <p:txBody>
          <a:bodyPr/>
          <a:lstStyle>
            <a:lvl1pPr>
              <a:lnSpc>
                <a:spcPts val="5334"/>
              </a:lnSpc>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1007697" y="4390123"/>
            <a:ext cx="5570069" cy="768263"/>
          </a:xfrm>
          <a:prstGeom prst="rect">
            <a:avLst/>
          </a:prstGeom>
        </p:spPr>
        <p:txBody>
          <a:bodyPr/>
          <a:lstStyle>
            <a:lvl1pPr marL="0" indent="0" algn="l" fontAlgn="t">
              <a:buNone/>
              <a:defRPr sz="1600" b="0">
                <a:solidFill>
                  <a:schemeClr val="bg1"/>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9109837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298" y="1"/>
            <a:ext cx="12195170" cy="3185896"/>
          </a:xfrm>
          <a:prstGeom prst="rect">
            <a:avLst/>
          </a:prstGeom>
          <a:noFill/>
          <a:ln>
            <a:noFill/>
          </a:ln>
          <a:extLst>
            <a:ext uri="{909E8E84-426E-40dd-AFC4-6F175D3DCCD1}">
              <a14:hiddenFill xmlns="" xmlns:a14="http://schemas.microsoft.com/office/drawing/2010/main">
                <a:solidFill>
                  <a:srgbClr val="FFFFFF">
                    <a:alpha val="29999"/>
                  </a:srgbClr>
                </a:solidFill>
              </a14:hiddenFill>
            </a:ext>
            <a:ext uri="{91240B29-F687-4f45-9708-019B960494DF}">
              <a14:hiddenLine xmlns="" xmlns:a14="http://schemas.microsoft.com/office/drawing/2010/main" w="9525" cap="flat">
                <a:solidFill>
                  <a:schemeClr val="tx1">
                    <a:alpha val="29999"/>
                  </a:schemeClr>
                </a:solidFill>
                <a:round/>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4"/>
          <a:stretch>
            <a:fillRect/>
          </a:stretch>
        </p:blipFill>
        <p:spPr>
          <a:xfrm>
            <a:off x="0" y="1413104"/>
            <a:ext cx="12195175" cy="2963447"/>
          </a:xfrm>
          <a:prstGeom prst="rect">
            <a:avLst/>
          </a:prstGeom>
        </p:spPr>
      </p:pic>
      <p:pic>
        <p:nvPicPr>
          <p:cNvPr id="12" name="Picture 87" descr="图片3副本"/>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13"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
        <p:nvSpPr>
          <p:cNvPr id="15"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38745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pic>
        <p:nvPicPr>
          <p:cNvPr id="6" name="Picture 1"/>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 y="0"/>
            <a:ext cx="12195170" cy="3185895"/>
          </a:xfrm>
          <a:prstGeom prst="rect">
            <a:avLst/>
          </a:prstGeom>
          <a:noFill/>
          <a:ln>
            <a:noFill/>
          </a:ln>
          <a:extLst>
            <a:ext uri="{909E8E84-426E-40dd-AFC4-6F175D3DCCD1}">
              <a14:hiddenFill xmlns="" xmlns:a14="http://schemas.microsoft.com/office/drawing/2010/main">
                <a:solidFill>
                  <a:srgbClr val="FFFFFF">
                    <a:alpha val="92000"/>
                  </a:srgbClr>
                </a:solidFill>
              </a14:hiddenFill>
            </a:ext>
            <a:ext uri="{91240B29-F687-4f45-9708-019B960494DF}">
              <a14:hiddenLine xmlns="" xmlns:a14="http://schemas.microsoft.com/office/drawing/2010/main" w="9525" cap="flat">
                <a:solidFill>
                  <a:schemeClr val="tx1">
                    <a:alpha val="92000"/>
                  </a:schemeClr>
                </a:solidFill>
                <a:round/>
                <a:headEnd/>
                <a:tailEnd/>
              </a14:hiddenLine>
            </a:ext>
          </a:extLst>
        </p:spPr>
      </p:pic>
      <p:pic>
        <p:nvPicPr>
          <p:cNvPr id="7" name="Picture 87" descr="图片3副本"/>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42978" y="6134407"/>
            <a:ext cx="1940004" cy="461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副标题 2"/>
          <p:cNvSpPr txBox="1">
            <a:spLocks/>
          </p:cNvSpPr>
          <p:nvPr userDrawn="1"/>
        </p:nvSpPr>
        <p:spPr bwMode="auto">
          <a:xfrm>
            <a:off x="3663846" y="6303240"/>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9412" y="6210084"/>
            <a:ext cx="3114428" cy="577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54"/>
          <p:cNvPicPr>
            <a:picLocks noChangeAspect="1"/>
          </p:cNvPicPr>
          <p:nvPr userDrawn="1"/>
        </p:nvPicPr>
        <p:blipFill>
          <a:blip r:embed="rId5"/>
          <a:stretch>
            <a:fillRect/>
          </a:stretch>
        </p:blipFill>
        <p:spPr>
          <a:xfrm>
            <a:off x="0" y="1413104"/>
            <a:ext cx="12195175" cy="2963447"/>
          </a:xfrm>
          <a:prstGeom prst="rect">
            <a:avLst/>
          </a:prstGeom>
        </p:spPr>
      </p:pic>
      <p:sp>
        <p:nvSpPr>
          <p:cNvPr id="4" name="标题 1"/>
          <p:cNvSpPr>
            <a:spLocks noGrp="1"/>
          </p:cNvSpPr>
          <p:nvPr>
            <p:ph type="title"/>
          </p:nvPr>
        </p:nvSpPr>
        <p:spPr>
          <a:xfrm>
            <a:off x="911661" y="3621860"/>
            <a:ext cx="10226486" cy="1536526"/>
          </a:xfrm>
          <a:prstGeom prst="rect">
            <a:avLst/>
          </a:prstGeom>
        </p:spPr>
        <p:txBody>
          <a:bodyPr/>
          <a:lstStyle>
            <a:lvl1pPr>
              <a:lnSpc>
                <a:spcPts val="5334"/>
              </a:lnSpc>
              <a:defRPr sz="4000">
                <a:solidFill>
                  <a:schemeClr val="accent1"/>
                </a:solidFill>
                <a:latin typeface="+mj-lt"/>
              </a:defRPr>
            </a:lvl1pPr>
          </a:lstStyle>
          <a:p>
            <a:r>
              <a:rPr lang="zh-CN" altLang="en-US"/>
              <a:t>单击此处编辑母版标题样式</a:t>
            </a:r>
            <a:endParaRPr lang="zh-CN" altLang="en-US" dirty="0"/>
          </a:p>
        </p:txBody>
      </p:sp>
      <p:sp>
        <p:nvSpPr>
          <p:cNvPr id="5" name="副标题 2"/>
          <p:cNvSpPr>
            <a:spLocks noGrp="1"/>
          </p:cNvSpPr>
          <p:nvPr>
            <p:ph type="subTitle" idx="11"/>
          </p:nvPr>
        </p:nvSpPr>
        <p:spPr>
          <a:xfrm>
            <a:off x="911661" y="5161931"/>
            <a:ext cx="10226486" cy="960329"/>
          </a:xfrm>
          <a:prstGeom prst="rect">
            <a:avLst/>
          </a:prstGeom>
        </p:spPr>
        <p:txBody>
          <a:bodyPr/>
          <a:lstStyle>
            <a:lvl1pPr marL="0" indent="0" algn="l" fontAlgn="t">
              <a:buNone/>
              <a:defRPr sz="1600" b="0">
                <a:solidFill>
                  <a:schemeClr val="tx1">
                    <a:lumMod val="75000"/>
                    <a:lumOff val="25000"/>
                  </a:schemeClr>
                </a:solidFill>
                <a:latin typeface="+mj-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160217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Rectangle 1"/>
          <p:cNvSpPr>
            <a:spLocks/>
          </p:cNvSpPr>
          <p:nvPr userDrawn="1"/>
        </p:nvSpPr>
        <p:spPr bwMode="auto">
          <a:xfrm flipH="1">
            <a:off x="0" y="1"/>
            <a:ext cx="12195175" cy="5304991"/>
          </a:xfrm>
          <a:prstGeom prst="rect">
            <a:avLst/>
          </a:prstGeom>
          <a:gradFill flip="none" rotWithShape="1">
            <a:gsLst>
              <a:gs pos="0">
                <a:srgbClr val="343A40">
                  <a:lumMod val="10000"/>
                  <a:lumOff val="90000"/>
                </a:srgbClr>
              </a:gs>
              <a:gs pos="100000">
                <a:schemeClr val="tx1">
                  <a:lumMod val="15000"/>
                  <a:lumOff val="85000"/>
                </a:schemeClr>
              </a:gs>
            </a:gsLst>
            <a:lin ang="10800000" scaled="1"/>
            <a:tileRect/>
          </a:gradFill>
          <a:ln>
            <a:noFill/>
          </a:ln>
        </p:spPr>
        <p:txBody>
          <a:bodyPr lIns="0" tIns="0" rIns="0" bIns="0"/>
          <a:lstStyle/>
          <a:p>
            <a:pPr>
              <a:buClr>
                <a:srgbClr val="CC9900"/>
              </a:buClr>
              <a:buFont typeface="Wingdings" pitchFamily="2" charset="2"/>
              <a:buChar char="n"/>
            </a:pPr>
            <a:endParaRPr lang="zh-CN" altLang="en-US" b="1">
              <a:solidFill>
                <a:srgbClr val="000000"/>
              </a:solidFill>
              <a:latin typeface="Arial" charset="0"/>
              <a:ea typeface="宋体" pitchFamily="2" charset="-122"/>
            </a:endParaRPr>
          </a:p>
        </p:txBody>
      </p:sp>
      <p:pic>
        <p:nvPicPr>
          <p:cNvPr id="8" name="Picture 87" descr="图片3副本"/>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769994" y="6152695"/>
            <a:ext cx="1939332" cy="461173"/>
          </a:xfrm>
          <a:prstGeom prst="rect">
            <a:avLst/>
          </a:prstGeom>
          <a:noFill/>
        </p:spPr>
      </p:pic>
      <p:sp>
        <p:nvSpPr>
          <p:cNvPr id="9" name="副标题 2"/>
          <p:cNvSpPr txBox="1">
            <a:spLocks/>
          </p:cNvSpPr>
          <p:nvPr userDrawn="1"/>
        </p:nvSpPr>
        <p:spPr bwMode="auto">
          <a:xfrm>
            <a:off x="3663846" y="6317103"/>
            <a:ext cx="4867483" cy="391673"/>
          </a:xfrm>
          <a:prstGeom prst="rect">
            <a:avLst/>
          </a:prstGeom>
        </p:spPr>
        <p:txBody>
          <a:bodyP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600" b="0" dirty="0">
                <a:solidFill>
                  <a:srgbClr val="FFFFFF">
                    <a:lumMod val="50000"/>
                  </a:srgbClr>
                </a:solidFill>
              </a:rPr>
              <a:t>www.huawei.com</a:t>
            </a:r>
            <a:endParaRPr lang="zh-CN" altLang="en-US" sz="1600" b="0" dirty="0">
              <a:solidFill>
                <a:srgbClr val="FFFFFF">
                  <a:lumMod val="50000"/>
                </a:srgbClr>
              </a:solidFill>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80748" y="4727008"/>
            <a:ext cx="3114428" cy="5779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图片 1" descr="grey.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60708"/>
            <a:ext cx="5065063" cy="5048657"/>
          </a:xfrm>
          <a:prstGeom prst="rect">
            <a:avLst/>
          </a:prstGeom>
        </p:spPr>
      </p:pic>
      <p:sp>
        <p:nvSpPr>
          <p:cNvPr id="6" name="标题 1"/>
          <p:cNvSpPr>
            <a:spLocks noGrp="1"/>
          </p:cNvSpPr>
          <p:nvPr>
            <p:ph type="title"/>
          </p:nvPr>
        </p:nvSpPr>
        <p:spPr>
          <a:xfrm>
            <a:off x="5329302" y="1701202"/>
            <a:ext cx="5570069" cy="1536526"/>
          </a:xfrm>
          <a:prstGeom prst="rect">
            <a:avLst/>
          </a:prstGeom>
        </p:spPr>
        <p:txBody>
          <a:bodyPr/>
          <a:lstStyle>
            <a:lvl1pPr>
              <a:lnSpc>
                <a:spcPts val="5334"/>
              </a:lnSpc>
              <a:defRPr sz="4000">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副标题 2"/>
          <p:cNvSpPr>
            <a:spLocks noGrp="1"/>
          </p:cNvSpPr>
          <p:nvPr>
            <p:ph type="subTitle" idx="11"/>
          </p:nvPr>
        </p:nvSpPr>
        <p:spPr>
          <a:xfrm>
            <a:off x="5329302" y="3333760"/>
            <a:ext cx="5570069" cy="768263"/>
          </a:xfrm>
          <a:prstGeom prst="rect">
            <a:avLst/>
          </a:prstGeom>
        </p:spPr>
        <p:txBody>
          <a:bodyPr/>
          <a:lstStyle>
            <a:lvl1pPr marL="0" indent="0" algn="l" fontAlgn="t">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a:t>单击此处编辑母版副标题样式</a:t>
            </a:r>
            <a:endParaRPr lang="zh-CN" altLang="zh-CN" dirty="0"/>
          </a:p>
        </p:txBody>
      </p:sp>
    </p:spTree>
    <p:extLst>
      <p:ext uri="{BB962C8B-B14F-4D97-AF65-F5344CB8AC3E}">
        <p14:creationId xmlns:p14="http://schemas.microsoft.com/office/powerpoint/2010/main" val="2033425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3.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4.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713190"/>
      </p:ext>
    </p:extLst>
  </p:cSld>
  <p:clrMap bg1="lt1" tx1="dk1" bg2="lt2" tx2="dk2" accent1="accent1" accent2="accent2" accent3="accent3" accent4="accent4" accent5="accent5" accent6="accent6" hlink="hlink" folHlink="folHlink"/>
  <p:sldLayoutIdLst>
    <p:sldLayoutId id="2147483908" r:id="rId1"/>
    <p:sldLayoutId id="2147484038" r:id="rId2"/>
    <p:sldLayoutId id="2147483907" r:id="rId3"/>
    <p:sldLayoutId id="2147483871" r:id="rId4"/>
    <p:sldLayoutId id="2147483969" r:id="rId5"/>
    <p:sldLayoutId id="2147483967" r:id="rId6"/>
    <p:sldLayoutId id="2147483981" r:id="rId7"/>
    <p:sldLayoutId id="2147484005" r:id="rId8"/>
    <p:sldLayoutId id="2147483965" r:id="rId9"/>
    <p:sldLayoutId id="2147483963"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1" fontAlgn="base" hangingPunct="1">
        <a:spcBef>
          <a:spcPct val="0"/>
        </a:spcBef>
        <a:spcAft>
          <a:spcPct val="0"/>
        </a:spcAft>
        <a:defRPr sz="4268"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8" b="1">
          <a:solidFill>
            <a:schemeClr val="tx1"/>
          </a:solidFill>
          <a:latin typeface="黑体" pitchFamily="49" charset="-122"/>
          <a:ea typeface="黑体" pitchFamily="49" charset="-122"/>
          <a:cs typeface="宋体" charset="-122"/>
        </a:defRPr>
      </a:lvl5pPr>
      <a:lvl6pPr marL="609722"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6pPr>
      <a:lvl7pPr marL="1219444"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7pPr>
      <a:lvl8pPr marL="1829166"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8pPr>
      <a:lvl9pPr marL="2438888"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9pPr>
    </p:titleStyle>
    <p:bodyStyle>
      <a:lvl1pPr marL="457291" indent="-457291" algn="l" rtl="0" eaLnBrk="1" fontAlgn="base" hangingPunct="1">
        <a:spcBef>
          <a:spcPct val="20000"/>
        </a:spcBef>
        <a:spcAft>
          <a:spcPct val="0"/>
        </a:spcAft>
        <a:buClr>
          <a:srgbClr val="990000"/>
        </a:buClr>
        <a:buChar char="•"/>
        <a:defRPr sz="3201" b="1">
          <a:solidFill>
            <a:schemeClr val="tx1"/>
          </a:solidFill>
          <a:latin typeface="+mn-lt"/>
          <a:ea typeface="+mn-ea"/>
          <a:cs typeface="+mn-cs"/>
        </a:defRPr>
      </a:lvl1pPr>
      <a:lvl2pPr marL="990798" indent="-381076" algn="l" rtl="0" eaLnBrk="1" fontAlgn="base" hangingPunct="1">
        <a:spcBef>
          <a:spcPct val="20000"/>
        </a:spcBef>
        <a:spcAft>
          <a:spcPct val="0"/>
        </a:spcAft>
        <a:buFont typeface="Arial" charset="0"/>
        <a:buChar char="›"/>
        <a:defRPr sz="2667">
          <a:solidFill>
            <a:schemeClr val="tx1"/>
          </a:solidFill>
          <a:latin typeface="+mn-lt"/>
          <a:ea typeface="+mn-ea"/>
          <a:cs typeface="+mn-cs"/>
        </a:defRPr>
      </a:lvl2pPr>
      <a:lvl3pPr marL="1524305" indent="-30486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4027" indent="-304861" algn="l" rtl="0" eaLnBrk="1" fontAlgn="base" hangingPunct="1">
        <a:spcBef>
          <a:spcPct val="20000"/>
        </a:spcBef>
        <a:spcAft>
          <a:spcPct val="0"/>
        </a:spcAft>
        <a:buChar char="–"/>
        <a:defRPr sz="2134">
          <a:solidFill>
            <a:schemeClr val="tx1"/>
          </a:solidFill>
          <a:latin typeface="+mn-lt"/>
          <a:ea typeface="+mn-ea"/>
          <a:cs typeface="+mn-cs"/>
        </a:defRPr>
      </a:lvl4pPr>
      <a:lvl5pPr marL="2743749"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5pPr>
      <a:lvl6pPr marL="3353471"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3192"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2914"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2636" indent="-304861"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951441"/>
      </p:ext>
    </p:extLst>
  </p:cSld>
  <p:clrMap bg1="lt1" tx1="dk1" bg2="lt2" tx2="dk2" accent1="accent1" accent2="accent2" accent3="accent3" accent4="accent4" accent5="accent5" accent6="accent6" hlink="hlink" folHlink="folHlink"/>
  <p:sldLayoutIdLst>
    <p:sldLayoutId id="2147483843" r:id="rId1"/>
    <p:sldLayoutId id="2147483896" r:id="rId2"/>
    <p:sldLayoutId id="2147483898" r:id="rId3"/>
    <p:sldLayoutId id="2147484031" r:id="rId4"/>
    <p:sldLayoutId id="2147484036" r:id="rId5"/>
    <p:sldLayoutId id="214748394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FrutigerNext LT Regular" pitchFamily="34" charset="0"/>
          <a:ea typeface="黑体" pitchFamily="49" charset="-122"/>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FrutigerNext LT Regular" pitchFamily="34" charset="0"/>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FrutigerNext LT Regular" pitchFamily="34" charset="0"/>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FrutigerNext LT Regular" pitchFamily="34" charset="0"/>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标题占位符 1"/>
          <p:cNvSpPr>
            <a:spLocks noGrp="1"/>
          </p:cNvSpPr>
          <p:nvPr>
            <p:ph type="title"/>
          </p:nvPr>
        </p:nvSpPr>
        <p:spPr>
          <a:xfrm>
            <a:off x="609759" y="275230"/>
            <a:ext cx="10975658" cy="1143265"/>
          </a:xfrm>
          <a:prstGeom prst="rect">
            <a:avLst/>
          </a:prstGeom>
        </p:spPr>
        <p:txBody>
          <a:bodyPr vert="horz" lIns="121944" tIns="60972" rIns="121944" bIns="60972" rtlCol="0" anchor="ctr">
            <a:normAutofit/>
          </a:bodyPr>
          <a:lstStyle/>
          <a:p>
            <a:r>
              <a:rPr lang="zh-CN" altLang="en-US" dirty="0"/>
              <a:t>单击此处编辑母版标题样式</a:t>
            </a:r>
          </a:p>
        </p:txBody>
      </p:sp>
      <p:sp>
        <p:nvSpPr>
          <p:cNvPr id="17" name="文本占位符 2"/>
          <p:cNvSpPr>
            <a:spLocks noGrp="1"/>
          </p:cNvSpPr>
          <p:nvPr>
            <p:ph type="body" idx="1"/>
          </p:nvPr>
        </p:nvSpPr>
        <p:spPr>
          <a:xfrm>
            <a:off x="609759" y="1600571"/>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日期占位符 3"/>
          <p:cNvSpPr>
            <a:spLocks noGrp="1"/>
          </p:cNvSpPr>
          <p:nvPr>
            <p:ph type="dt" sz="half" idx="2"/>
          </p:nvPr>
        </p:nvSpPr>
        <p:spPr>
          <a:xfrm>
            <a:off x="609759" y="6357823"/>
            <a:ext cx="2845541" cy="366267"/>
          </a:xfrm>
          <a:prstGeom prst="rect">
            <a:avLst/>
          </a:prstGeom>
        </p:spPr>
        <p:txBody>
          <a:bodyPr vert="horz" lIns="121944" tIns="60972" rIns="121944" bIns="60972" rtlCol="0" anchor="ctr"/>
          <a:lstStyle>
            <a:lvl1pPr algn="l">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19" name="页脚占位符 4"/>
          <p:cNvSpPr>
            <a:spLocks noGrp="1"/>
          </p:cNvSpPr>
          <p:nvPr>
            <p:ph type="ftr" sz="quarter" idx="3"/>
          </p:nvPr>
        </p:nvSpPr>
        <p:spPr>
          <a:xfrm>
            <a:off x="4166685" y="6357823"/>
            <a:ext cx="3861805" cy="366267"/>
          </a:xfrm>
          <a:prstGeom prst="rect">
            <a:avLst/>
          </a:prstGeom>
        </p:spPr>
        <p:txBody>
          <a:bodyPr vert="horz" lIns="121944" tIns="60972" rIns="121944" bIns="60972" rtlCol="0" anchor="ctr"/>
          <a:lstStyle>
            <a:lvl1pPr algn="ct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20" name="灯片编号占位符 5"/>
          <p:cNvSpPr>
            <a:spLocks noGrp="1"/>
          </p:cNvSpPr>
          <p:nvPr>
            <p:ph type="sldNum" sz="quarter" idx="4"/>
          </p:nvPr>
        </p:nvSpPr>
        <p:spPr>
          <a:xfrm>
            <a:off x="8739875" y="6357823"/>
            <a:ext cx="2845541" cy="366267"/>
          </a:xfrm>
          <a:prstGeom prst="rect">
            <a:avLst/>
          </a:prstGeom>
        </p:spPr>
        <p:txBody>
          <a:bodyPr vert="horz" lIns="121944" tIns="60972" rIns="121944" bIns="60972" rtlCol="0" anchor="ctr"/>
          <a:lstStyle>
            <a:lvl1pPr algn="r">
              <a:defRPr sz="1600">
                <a:solidFill>
                  <a:schemeClr val="tx1"/>
                </a:solidFill>
                <a:latin typeface="+mn-ea"/>
                <a:ea typeface="+mn-ea"/>
              </a:defRPr>
            </a:lvl1pPr>
          </a:lstStyle>
          <a:p>
            <a:pPr defTabSz="1219444" fontAlgn="auto">
              <a:spcBef>
                <a:spcPts val="0"/>
              </a:spcBef>
              <a:spcAft>
                <a:spcPts val="0"/>
              </a:spcAft>
            </a:pPr>
            <a:endParaRPr lang="zh-CN" altLang="en-US" dirty="0">
              <a:solidFill>
                <a:prstClr val="black"/>
              </a:solidFill>
            </a:endParaRPr>
          </a:p>
        </p:txBody>
      </p:sp>
      <p:sp>
        <p:nvSpPr>
          <p:cNvPr id="7" name="矩形 3"/>
          <p:cNvSpPr/>
          <p:nvPr userDrawn="1"/>
        </p:nvSpPr>
        <p:spPr>
          <a:xfrm>
            <a:off x="-713195" y="2459424"/>
            <a:ext cx="491390" cy="4913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9203"/>
              </a:solidFill>
              <a:latin typeface="微软雅黑" pitchFamily="34" charset="-122"/>
              <a:ea typeface="微软雅黑" pitchFamily="34" charset="-122"/>
              <a:cs typeface="Arial" pitchFamily="34" charset="0"/>
            </a:endParaRPr>
          </a:p>
        </p:txBody>
      </p:sp>
      <p:sp>
        <p:nvSpPr>
          <p:cNvPr id="8" name="矩形 4"/>
          <p:cNvSpPr/>
          <p:nvPr userDrawn="1"/>
        </p:nvSpPr>
        <p:spPr>
          <a:xfrm>
            <a:off x="-713195" y="3035673"/>
            <a:ext cx="491390" cy="491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9" name="矩形 5"/>
          <p:cNvSpPr/>
          <p:nvPr userDrawn="1"/>
        </p:nvSpPr>
        <p:spPr>
          <a:xfrm>
            <a:off x="-713195" y="3596865"/>
            <a:ext cx="491390" cy="491390"/>
          </a:xfrm>
          <a:prstGeom prst="rect">
            <a:avLst/>
          </a:prstGeom>
          <a:solidFill>
            <a:srgbClr val="7CB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0" name="矩形 6"/>
          <p:cNvSpPr/>
          <p:nvPr userDrawn="1"/>
        </p:nvSpPr>
        <p:spPr>
          <a:xfrm>
            <a:off x="-713195" y="4173116"/>
            <a:ext cx="491390" cy="49139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1" name="矩形 7"/>
          <p:cNvSpPr/>
          <p:nvPr userDrawn="1"/>
        </p:nvSpPr>
        <p:spPr>
          <a:xfrm>
            <a:off x="-713195" y="1858554"/>
            <a:ext cx="491390" cy="4913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
        <p:nvSpPr>
          <p:cNvPr id="12" name="矩形 8"/>
          <p:cNvSpPr/>
          <p:nvPr userDrawn="1"/>
        </p:nvSpPr>
        <p:spPr>
          <a:xfrm>
            <a:off x="-713195" y="4797152"/>
            <a:ext cx="491390" cy="491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833770391"/>
      </p:ext>
    </p:extLst>
  </p:cSld>
  <p:clrMap bg1="lt1" tx1="dk1" bg2="lt2" tx2="dk2" accent1="accent1" accent2="accent2" accent3="accent3" accent4="accent4" accent5="accent5" accent6="accent6" hlink="hlink" folHlink="folHlink"/>
  <p:sldLayoutIdLst>
    <p:sldLayoutId id="2147484028" r:id="rId1"/>
    <p:sldLayoutId id="2147483921" r:id="rId2"/>
    <p:sldLayoutId id="2147483923" r:id="rId3"/>
    <p:sldLayoutId id="2147483924" r:id="rId4"/>
    <p:sldLayoutId id="2147483927" r:id="rId5"/>
    <p:sldLayoutId id="2147484030" r:id="rId6"/>
    <p:sldLayoutId id="2147484033" r:id="rId7"/>
    <p:sldLayoutId id="2147484039" r:id="rId8"/>
    <p:sldLayoutId id="2147484041" r:id="rId9"/>
    <p:sldLayoutId id="2147484042"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rtl="0" eaLnBrk="0" fontAlgn="base" hangingPunct="0">
        <a:spcBef>
          <a:spcPct val="0"/>
        </a:spcBef>
        <a:spcAft>
          <a:spcPct val="0"/>
        </a:spcAft>
        <a:defRPr sz="3800" b="1">
          <a:solidFill>
            <a:srgbClr val="C00000"/>
          </a:solidFill>
          <a:latin typeface="+mn-ea"/>
          <a:ea typeface="+mn-ea"/>
          <a:cs typeface="+mj-cs"/>
        </a:defRPr>
      </a:lvl1pPr>
      <a:lvl2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800" b="1">
          <a:solidFill>
            <a:srgbClr val="990000"/>
          </a:solidFill>
          <a:latin typeface="FrutigerNext LT Medium" pitchFamily="34" charset="0"/>
          <a:ea typeface="黑体" pitchFamily="49" charset="-122"/>
          <a:cs typeface="宋体" charset="-122"/>
        </a:defRPr>
      </a:lvl5pPr>
      <a:lvl6pPr marL="544388"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6pPr>
      <a:lvl7pPr marL="1088776"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7pPr>
      <a:lvl8pPr marL="1633164"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8pPr>
      <a:lvl9pPr marL="2177552" algn="l" rtl="0" eaLnBrk="1" fontAlgn="base" hangingPunct="1">
        <a:spcBef>
          <a:spcPct val="0"/>
        </a:spcBef>
        <a:spcAft>
          <a:spcPct val="0"/>
        </a:spcAft>
        <a:defRPr sz="3800" b="1">
          <a:solidFill>
            <a:srgbClr val="990000"/>
          </a:solidFill>
          <a:latin typeface="FrutigerNext LT Medium" pitchFamily="34" charset="0"/>
          <a:ea typeface="华文细黑" pitchFamily="2" charset="-122"/>
          <a:cs typeface="宋体" charset="-122"/>
        </a:defRPr>
      </a:lvl9pPr>
    </p:titleStyle>
    <p:bodyStyle>
      <a:lvl1pPr marL="408291" indent="-408291"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tx1"/>
          </a:solidFill>
          <a:latin typeface="+mn-ea"/>
          <a:ea typeface="+mn-ea"/>
          <a:cs typeface="+mn-cs"/>
        </a:defRPr>
      </a:lvl1pPr>
      <a:lvl2pPr marL="884631" indent="-340243"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60970" indent="-272194" algn="l" rtl="0" eaLnBrk="0" fontAlgn="base" hangingPunct="0">
        <a:lnSpc>
          <a:spcPct val="140000"/>
        </a:lnSpc>
        <a:spcBef>
          <a:spcPct val="0"/>
        </a:spcBef>
        <a:spcAft>
          <a:spcPct val="0"/>
        </a:spcAft>
        <a:buSzPct val="50000"/>
        <a:buFont typeface="Wingdings" pitchFamily="2" charset="2"/>
        <a:buChar char="n"/>
        <a:defRPr sz="1900">
          <a:solidFill>
            <a:schemeClr val="tx1"/>
          </a:solidFill>
          <a:latin typeface="+mn-ea"/>
          <a:ea typeface="+mn-ea"/>
          <a:cs typeface="+mn-cs"/>
        </a:defRPr>
      </a:lvl3pPr>
      <a:lvl4pPr marL="1905358" indent="-272194" algn="l" rtl="0" eaLnBrk="0" fontAlgn="base" hangingPunct="0">
        <a:lnSpc>
          <a:spcPct val="140000"/>
        </a:lnSpc>
        <a:spcBef>
          <a:spcPct val="0"/>
        </a:spcBef>
        <a:spcAft>
          <a:spcPct val="0"/>
        </a:spcAft>
        <a:buChar char="–"/>
        <a:defRPr sz="1700">
          <a:solidFill>
            <a:schemeClr val="tx1"/>
          </a:solidFill>
          <a:latin typeface="+mn-ea"/>
          <a:ea typeface="+mn-ea"/>
          <a:cs typeface="+mn-cs"/>
        </a:defRPr>
      </a:lvl4pPr>
      <a:lvl5pPr marL="2449746" indent="-272194" algn="l" rtl="0" eaLnBrk="0" fontAlgn="base" hangingPunct="0">
        <a:lnSpc>
          <a:spcPct val="140000"/>
        </a:lnSpc>
        <a:spcBef>
          <a:spcPct val="0"/>
        </a:spcBef>
        <a:spcAft>
          <a:spcPct val="0"/>
        </a:spcAft>
        <a:buFont typeface="Arial" charset="0"/>
        <a:buChar char="~"/>
        <a:defRPr sz="1400">
          <a:solidFill>
            <a:schemeClr val="tx1"/>
          </a:solidFill>
          <a:latin typeface="+mn-ea"/>
          <a:ea typeface="+mn-ea"/>
          <a:cs typeface="+mn-cs"/>
        </a:defRPr>
      </a:lvl5pPr>
      <a:lvl6pPr marL="2994134"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6pPr>
      <a:lvl7pPr marL="3538522"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7pPr>
      <a:lvl8pPr marL="4082910"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8pPr>
      <a:lvl9pPr marL="4627298" indent="-272194" algn="l" rtl="0" eaLnBrk="1" fontAlgn="base" hangingPunct="1">
        <a:spcBef>
          <a:spcPct val="20000"/>
        </a:spcBef>
        <a:spcAft>
          <a:spcPct val="0"/>
        </a:spcAft>
        <a:buFont typeface="Arial" charset="0"/>
        <a:buChar char="~"/>
        <a:defRPr sz="1900">
          <a:solidFill>
            <a:schemeClr val="tx1"/>
          </a:solidFill>
          <a:latin typeface="+mn-lt"/>
          <a:ea typeface="+mn-ea"/>
          <a:cs typeface="+mn-cs"/>
        </a:defRPr>
      </a:lvl9pPr>
    </p:bodyStyle>
    <p:otherStyle>
      <a:defPPr>
        <a:defRPr lang="zh-CN"/>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8202"/>
      </p:ext>
    </p:extLst>
  </p:cSld>
  <p:clrMap bg1="lt1" tx1="dk1" bg2="lt2" tx2="dk2" accent1="accent1" accent2="accent2" accent3="accent3" accent4="accent4" accent5="accent5" accent6="accent6" hlink="hlink" folHlink="folHlink"/>
  <p:sldLayoutIdLst>
    <p:sldLayoutId id="2147483849" r:id="rId1"/>
    <p:sldLayoutId id="2147483887" r:id="rId2"/>
    <p:sldLayoutId id="2147483889" r:id="rId3"/>
    <p:sldLayoutId id="2147484029" r:id="rId4"/>
    <p:sldLayoutId id="2147484032" r:id="rId5"/>
  </p:sldLayoutIdLst>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1661" y="3621860"/>
            <a:ext cx="7994238" cy="1536526"/>
          </a:xfrm>
        </p:spPr>
        <p:txBody>
          <a:bodyPr/>
          <a:lstStyle/>
          <a:p>
            <a:r>
              <a:rPr lang="zh-CN" altLang="en-US" sz="3201" dirty="0">
                <a:latin typeface="+mn-ea"/>
                <a:ea typeface="+mn-ea"/>
              </a:rPr>
              <a:t>开发者测试</a:t>
            </a:r>
          </a:p>
        </p:txBody>
      </p:sp>
    </p:spTree>
    <p:extLst>
      <p:ext uri="{BB962C8B-B14F-4D97-AF65-F5344CB8AC3E}">
        <p14:creationId xmlns:p14="http://schemas.microsoft.com/office/powerpoint/2010/main" val="18862083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背景</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软件测试</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开发者测试</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149590" y="3493993"/>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09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开发者测试</a:t>
            </a:r>
          </a:p>
        </p:txBody>
      </p:sp>
      <p:sp>
        <p:nvSpPr>
          <p:cNvPr id="3" name="内容占位符 2"/>
          <p:cNvSpPr>
            <a:spLocks noGrp="1"/>
          </p:cNvSpPr>
          <p:nvPr>
            <p:ph idx="1"/>
          </p:nvPr>
        </p:nvSpPr>
        <p:spPr/>
        <p:txBody>
          <a:bodyPr/>
          <a:lstStyle/>
          <a:p>
            <a:pPr marL="0" indent="0">
              <a:buNone/>
            </a:pPr>
            <a:endParaRPr lang="en-US" altLang="zh-CN" sz="2600" b="0" dirty="0"/>
          </a:p>
          <a:p>
            <a:pPr marL="0" indent="0">
              <a:buNone/>
            </a:pPr>
            <a:r>
              <a:rPr lang="zh-CN" altLang="zh-CN" sz="2600" b="0" dirty="0"/>
              <a:t>开发者测试（</a:t>
            </a:r>
            <a:r>
              <a:rPr lang="en-US" altLang="zh-CN" sz="2600" b="0" dirty="0"/>
              <a:t>DT</a:t>
            </a:r>
            <a:r>
              <a:rPr lang="zh-CN" altLang="zh-CN" sz="2600" b="0" dirty="0"/>
              <a:t>）</a:t>
            </a:r>
            <a:r>
              <a:rPr lang="zh-CN" altLang="en-US" sz="2600" b="0" dirty="0"/>
              <a:t>：简言之，</a:t>
            </a:r>
            <a:r>
              <a:rPr lang="zh-CN" altLang="zh-CN" sz="2600" b="0" dirty="0"/>
              <a:t>是指开发者所做的测试</a:t>
            </a:r>
            <a:endParaRPr lang="en-US" altLang="zh-CN" sz="2600" b="0" dirty="0"/>
          </a:p>
          <a:p>
            <a:pPr marL="0" indent="0">
              <a:buNone/>
            </a:pPr>
            <a:endParaRPr lang="zh-CN" altLang="en-US" sz="2600" b="0" dirty="0"/>
          </a:p>
          <a:p>
            <a:pPr>
              <a:buFont typeface="Wingdings" panose="05000000000000000000" pitchFamily="2" charset="2"/>
              <a:buChar char="p"/>
            </a:pPr>
            <a:r>
              <a:rPr lang="zh-CN" altLang="zh-CN" b="0" dirty="0"/>
              <a:t>目标是在软件交付转验收测试前，发现和解决绝大多数代码缺陷</a:t>
            </a:r>
            <a:endParaRPr lang="en-US" altLang="zh-CN" b="0" dirty="0"/>
          </a:p>
          <a:p>
            <a:pPr>
              <a:buFont typeface="Wingdings" panose="05000000000000000000" pitchFamily="2" charset="2"/>
              <a:buChar char="p"/>
            </a:pPr>
            <a:r>
              <a:rPr lang="zh-CN" altLang="zh-CN" b="0" dirty="0"/>
              <a:t>其理论依据是业界研究反复揭示的“前端发现问题的代价远小于后端”</a:t>
            </a:r>
            <a:endParaRPr lang="en-US" altLang="zh-CN" b="0" dirty="0"/>
          </a:p>
          <a:p>
            <a:pPr>
              <a:buFont typeface="Wingdings" panose="05000000000000000000" pitchFamily="2" charset="2"/>
              <a:buChar char="p"/>
            </a:pPr>
            <a:r>
              <a:rPr lang="zh-CN" altLang="zh-CN" b="0" dirty="0"/>
              <a:t>从程序员心理学的角度，在开发过程中频繁进行的</a:t>
            </a:r>
            <a:r>
              <a:rPr lang="en-US" altLang="zh-CN" b="0" dirty="0"/>
              <a:t>DT</a:t>
            </a:r>
            <a:r>
              <a:rPr lang="zh-CN" altLang="zh-CN" b="0" dirty="0"/>
              <a:t>，更能增强程序员对交付代码的信心和成就，激发更高的生产效率</a:t>
            </a:r>
            <a:endParaRPr lang="en-US" altLang="zh-CN"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11</a:t>
            </a:fld>
            <a:endParaRPr lang="en-GB" altLang="zh-CN">
              <a:solidFill>
                <a:srgbClr val="000000"/>
              </a:solidFill>
            </a:endParaRPr>
          </a:p>
        </p:txBody>
      </p:sp>
    </p:spTree>
    <p:extLst>
      <p:ext uri="{BB962C8B-B14F-4D97-AF65-F5344CB8AC3E}">
        <p14:creationId xmlns:p14="http://schemas.microsoft.com/office/powerpoint/2010/main" val="3035275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前端发现问题的代价远小于后端</a:t>
            </a:r>
          </a:p>
        </p:txBody>
      </p:sp>
      <p:sp>
        <p:nvSpPr>
          <p:cNvPr id="80" name="AutoShape 87"/>
          <p:cNvSpPr>
            <a:spLocks noChangeArrowheads="1"/>
          </p:cNvSpPr>
          <p:nvPr/>
        </p:nvSpPr>
        <p:spPr bwMode="auto">
          <a:xfrm>
            <a:off x="395288" y="981075"/>
            <a:ext cx="8280400" cy="1400020"/>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lIns="79200" tIns="39600" rIns="79200" bIns="39600" anchor="ctr"/>
          <a:lstStyle/>
          <a:p>
            <a:pPr>
              <a:defRPr/>
            </a:pPr>
            <a:endParaRPr lang="zh-CN" altLang="en-US">
              <a:latin typeface="微软雅黑" pitchFamily="34" charset="-122"/>
              <a:ea typeface="微软雅黑" pitchFamily="34" charset="-122"/>
            </a:endParaRPr>
          </a:p>
        </p:txBody>
      </p:sp>
      <p:sp>
        <p:nvSpPr>
          <p:cNvPr id="81" name="AutoShape 82"/>
          <p:cNvSpPr>
            <a:spLocks noChangeArrowheads="1"/>
          </p:cNvSpPr>
          <p:nvPr/>
        </p:nvSpPr>
        <p:spPr bwMode="auto">
          <a:xfrm>
            <a:off x="395288" y="5734422"/>
            <a:ext cx="8280400" cy="647700"/>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lIns="78184" tIns="39097" rIns="78184" bIns="39097" anchor="ctr"/>
          <a:lstStyle/>
          <a:p>
            <a:pPr algn="l" eaLnBrk="0" hangingPunct="0">
              <a:spcBef>
                <a:spcPct val="20000"/>
              </a:spcBef>
            </a:pPr>
            <a:r>
              <a:rPr lang="zh-CN" altLang="en-US" sz="1800">
                <a:latin typeface="微软雅黑" pitchFamily="34" charset="-122"/>
                <a:ea typeface="微软雅黑" pitchFamily="34" charset="-122"/>
              </a:rPr>
              <a:t>贝姆定律（</a:t>
            </a:r>
            <a:r>
              <a:rPr lang="en-US" altLang="zh-CN" sz="1800">
                <a:latin typeface="微软雅黑" pitchFamily="34" charset="-122"/>
                <a:ea typeface="微软雅黑" pitchFamily="34" charset="-122"/>
              </a:rPr>
              <a:t>Boehm‘s Law</a:t>
            </a:r>
            <a:r>
              <a:rPr lang="zh-CN" altLang="en-US" sz="1800">
                <a:latin typeface="微软雅黑" pitchFamily="34" charset="-122"/>
                <a:ea typeface="微软雅黑" pitchFamily="34" charset="-122"/>
              </a:rPr>
              <a:t>）：</a:t>
            </a:r>
            <a:r>
              <a:rPr lang="zh-CN" altLang="en-US" sz="1800">
                <a:solidFill>
                  <a:srgbClr val="0000CC"/>
                </a:solidFill>
                <a:latin typeface="微软雅黑" pitchFamily="34" charset="-122"/>
                <a:ea typeface="微软雅黑" pitchFamily="34" charset="-122"/>
              </a:rPr>
              <a:t>在开发过程中越晚修正缺陷，代价就会越高。 </a:t>
            </a:r>
          </a:p>
        </p:txBody>
      </p:sp>
      <p:pic>
        <p:nvPicPr>
          <p:cNvPr id="82" name="Picture 81"/>
          <p:cNvPicPr>
            <a:picLocks noChangeAspect="1" noChangeArrowheads="1"/>
          </p:cNvPicPr>
          <p:nvPr/>
        </p:nvPicPr>
        <p:blipFill>
          <a:blip r:embed="rId3" cstate="print"/>
          <a:srcRect/>
          <a:stretch>
            <a:fillRect/>
          </a:stretch>
        </p:blipFill>
        <p:spPr bwMode="auto">
          <a:xfrm>
            <a:off x="631798" y="1180861"/>
            <a:ext cx="893762" cy="1008062"/>
          </a:xfrm>
          <a:prstGeom prst="rect">
            <a:avLst/>
          </a:prstGeom>
          <a:noFill/>
          <a:ln w="9525">
            <a:noFill/>
            <a:miter lim="800000"/>
            <a:headEnd/>
            <a:tailEnd/>
          </a:ln>
        </p:spPr>
      </p:pic>
      <p:sp>
        <p:nvSpPr>
          <p:cNvPr id="83" name="Text Box 83"/>
          <p:cNvSpPr txBox="1">
            <a:spLocks noChangeArrowheads="1"/>
          </p:cNvSpPr>
          <p:nvPr/>
        </p:nvSpPr>
        <p:spPr bwMode="auto">
          <a:xfrm>
            <a:off x="1619250" y="1019175"/>
            <a:ext cx="6553200" cy="1421883"/>
          </a:xfrm>
          <a:prstGeom prst="rect">
            <a:avLst/>
          </a:prstGeom>
          <a:noFill/>
          <a:ln w="9525">
            <a:noFill/>
            <a:miter lim="800000"/>
            <a:headEnd/>
            <a:tailEnd/>
          </a:ln>
        </p:spPr>
        <p:txBody>
          <a:bodyPr lIns="91393" tIns="45698" rIns="91393" bIns="45698">
            <a:spAutoFit/>
          </a:bodyPr>
          <a:lstStyle/>
          <a:p>
            <a:pPr algn="l" eaLnBrk="0" hangingPunct="0">
              <a:lnSpc>
                <a:spcPct val="120000"/>
              </a:lnSpc>
              <a:buClr>
                <a:srgbClr val="0000FF"/>
              </a:buClr>
              <a:buFont typeface="Wingdings" pitchFamily="2" charset="2"/>
              <a:buNone/>
            </a:pPr>
            <a:r>
              <a:rPr lang="en-US" altLang="zh-CN" dirty="0">
                <a:solidFill>
                  <a:srgbClr val="0000CC"/>
                </a:solidFill>
                <a:latin typeface="微软雅黑" pitchFamily="34" charset="-122"/>
                <a:ea typeface="微软雅黑" pitchFamily="34" charset="-122"/>
              </a:rPr>
              <a:t>Barry W. Boehm</a:t>
            </a:r>
            <a:r>
              <a:rPr lang="en-US" altLang="zh-CN" b="0" dirty="0">
                <a:solidFill>
                  <a:srgbClr val="FF0000"/>
                </a:solidFill>
                <a:latin typeface="微软雅黑" pitchFamily="34" charset="-122"/>
                <a:ea typeface="微软雅黑" pitchFamily="34" charset="-122"/>
              </a:rPr>
              <a:t> </a:t>
            </a:r>
            <a:r>
              <a:rPr lang="en-US" altLang="zh-CN" b="0" dirty="0">
                <a:latin typeface="微软雅黑" pitchFamily="34" charset="-122"/>
                <a:ea typeface="微软雅黑" pitchFamily="34" charset="-122"/>
              </a:rPr>
              <a:t>(1935)   </a:t>
            </a:r>
            <a:r>
              <a:rPr lang="en-US" altLang="zh-CN" sz="1200" b="0" dirty="0">
                <a:latin typeface="微软雅黑" pitchFamily="34" charset="-122"/>
                <a:ea typeface="微软雅黑" pitchFamily="34" charset="-122"/>
              </a:rPr>
              <a:t>American software engineer</a:t>
            </a:r>
            <a:r>
              <a:rPr lang="zh-CN" altLang="en-US" sz="1200" b="0" dirty="0">
                <a:latin typeface="微软雅黑" pitchFamily="34" charset="-122"/>
                <a:ea typeface="微软雅黑" pitchFamily="34" charset="-122"/>
              </a:rPr>
              <a:t>，</a:t>
            </a:r>
            <a:r>
              <a:rPr lang="en-US" altLang="zh-CN" sz="1200" b="0" dirty="0">
                <a:latin typeface="微软雅黑" pitchFamily="34" charset="-122"/>
                <a:ea typeface="微软雅黑" pitchFamily="34" charset="-122"/>
              </a:rPr>
              <a:t>IEEE Fellow</a:t>
            </a:r>
            <a:endParaRPr lang="zh-CN" altLang="en-US" sz="900" b="0" dirty="0">
              <a:latin typeface="微软雅黑" pitchFamily="34" charset="-122"/>
              <a:ea typeface="微软雅黑" pitchFamily="34" charset="-122"/>
            </a:endParaRPr>
          </a:p>
          <a:p>
            <a:pPr algn="l" eaLnBrk="0" hangingPunct="0">
              <a:lnSpc>
                <a:spcPct val="120000"/>
              </a:lnSpc>
              <a:buClr>
                <a:srgbClr val="0000FF"/>
              </a:buClr>
              <a:buFont typeface="Wingdings" pitchFamily="2" charset="2"/>
              <a:buChar char="l"/>
            </a:pPr>
            <a:r>
              <a:rPr lang="zh-CN" altLang="zh-CN" sz="1200" dirty="0">
                <a:solidFill>
                  <a:srgbClr val="000000"/>
                </a:solidFill>
                <a:latin typeface="微软雅黑" pitchFamily="34" charset="-122"/>
                <a:ea typeface="微软雅黑" pitchFamily="34" charset="-122"/>
              </a:rPr>
              <a:t>Software economics</a:t>
            </a:r>
            <a:r>
              <a:rPr lang="zh-CN" altLang="en-US" sz="1200" dirty="0">
                <a:solidFill>
                  <a:srgbClr val="000000"/>
                </a:solidFill>
                <a:latin typeface="微软雅黑" pitchFamily="34" charset="-122"/>
                <a:ea typeface="微软雅黑" pitchFamily="34" charset="-122"/>
              </a:rPr>
              <a:t>：</a:t>
            </a:r>
            <a:r>
              <a:rPr lang="zh-CN" altLang="en-US" sz="1000" b="0" dirty="0">
                <a:solidFill>
                  <a:srgbClr val="000000"/>
                </a:solidFill>
                <a:latin typeface="微软雅黑" pitchFamily="34" charset="-122"/>
                <a:ea typeface="微软雅黑" pitchFamily="34" charset="-122"/>
              </a:rPr>
              <a:t>最常用软件度量</a:t>
            </a:r>
            <a:r>
              <a:rPr lang="en-US" altLang="zh-CN" dirty="0">
                <a:solidFill>
                  <a:srgbClr val="0000FF"/>
                </a:solidFill>
                <a:latin typeface="微软雅黑" pitchFamily="34" charset="-122"/>
                <a:ea typeface="微软雅黑" pitchFamily="34" charset="-122"/>
              </a:rPr>
              <a:t>COCOMO</a:t>
            </a:r>
            <a:r>
              <a:rPr lang="zh-CN" altLang="zh-CN" dirty="0">
                <a:solidFill>
                  <a:srgbClr val="0000FF"/>
                </a:solidFill>
                <a:latin typeface="微软雅黑" pitchFamily="34" charset="-122"/>
                <a:ea typeface="微软雅黑" pitchFamily="34" charset="-122"/>
              </a:rPr>
              <a:t>模型</a:t>
            </a:r>
            <a:r>
              <a:rPr lang="zh-CN" altLang="en-US" sz="1000" b="0" dirty="0">
                <a:solidFill>
                  <a:srgbClr val="000000"/>
                </a:solidFill>
                <a:latin typeface="微软雅黑" pitchFamily="34" charset="-122"/>
                <a:ea typeface="微软雅黑" pitchFamily="34" charset="-122"/>
              </a:rPr>
              <a:t>提出者 </a:t>
            </a:r>
            <a:r>
              <a:rPr lang="en-US" altLang="zh-CN" sz="1200" b="0" i="1" dirty="0">
                <a:latin typeface="微软雅黑" pitchFamily="34" charset="-122"/>
                <a:ea typeface="微软雅黑" pitchFamily="34" charset="-122"/>
              </a:rPr>
              <a:t>T</a:t>
            </a:r>
            <a:r>
              <a:rPr lang="en-US" altLang="zh-CN" sz="1200" b="0" dirty="0">
                <a:latin typeface="微软雅黑" pitchFamily="34" charset="-122"/>
                <a:ea typeface="微软雅黑" pitchFamily="34" charset="-122"/>
              </a:rPr>
              <a:t> = </a:t>
            </a:r>
            <a:r>
              <a:rPr lang="en-US" altLang="zh-CN" sz="1200" b="0" i="1" dirty="0">
                <a:latin typeface="微软雅黑" pitchFamily="34" charset="-122"/>
                <a:ea typeface="微软雅黑" pitchFamily="34" charset="-122"/>
              </a:rPr>
              <a:t>k</a:t>
            </a:r>
            <a:r>
              <a:rPr lang="en-US" altLang="zh-CN" sz="1200" b="0" dirty="0">
                <a:latin typeface="微软雅黑" pitchFamily="34" charset="-122"/>
                <a:ea typeface="微软雅黑" pitchFamily="34" charset="-122"/>
              </a:rPr>
              <a:t> * (</a:t>
            </a:r>
            <a:r>
              <a:rPr lang="en-US" altLang="zh-CN" sz="1200" b="0" i="1" dirty="0">
                <a:latin typeface="微软雅黑" pitchFamily="34" charset="-122"/>
                <a:ea typeface="微软雅黑" pitchFamily="34" charset="-122"/>
              </a:rPr>
              <a:t>SLOC</a:t>
            </a:r>
            <a:r>
              <a:rPr lang="en-US" altLang="zh-CN" sz="1200" b="0" dirty="0">
                <a:latin typeface="微软雅黑" pitchFamily="34" charset="-122"/>
                <a:ea typeface="微软雅黑" pitchFamily="34" charset="-122"/>
              </a:rPr>
              <a:t>)</a:t>
            </a:r>
            <a:r>
              <a:rPr lang="en-US" altLang="zh-CN" sz="1000" b="0" baseline="30000" dirty="0">
                <a:latin typeface="微软雅黑" pitchFamily="34" charset="-122"/>
                <a:ea typeface="微软雅黑" pitchFamily="34" charset="-122"/>
              </a:rPr>
              <a:t>(1 + </a:t>
            </a:r>
            <a:r>
              <a:rPr lang="en-US" altLang="zh-CN" sz="1000" b="0" i="1" baseline="30000" dirty="0">
                <a:latin typeface="微软雅黑" pitchFamily="34" charset="-122"/>
                <a:ea typeface="微软雅黑" pitchFamily="34" charset="-122"/>
              </a:rPr>
              <a:t>x</a:t>
            </a:r>
            <a:r>
              <a:rPr lang="en-US" altLang="zh-CN" sz="1000" b="0" baseline="30000" dirty="0">
                <a:latin typeface="微软雅黑" pitchFamily="34" charset="-122"/>
                <a:ea typeface="微软雅黑" pitchFamily="34" charset="-122"/>
              </a:rPr>
              <a:t>) </a:t>
            </a:r>
            <a:endParaRPr lang="en-US" altLang="zh-CN" sz="800" b="0" baseline="30000" dirty="0">
              <a:solidFill>
                <a:srgbClr val="000000"/>
              </a:solidFill>
              <a:latin typeface="微软雅黑" pitchFamily="34" charset="-122"/>
              <a:ea typeface="微软雅黑" pitchFamily="34" charset="-122"/>
            </a:endParaRPr>
          </a:p>
          <a:p>
            <a:pPr algn="l" eaLnBrk="0" hangingPunct="0">
              <a:lnSpc>
                <a:spcPct val="120000"/>
              </a:lnSpc>
              <a:buClr>
                <a:srgbClr val="0000FF"/>
              </a:buClr>
              <a:buFont typeface="Wingdings" pitchFamily="2" charset="2"/>
              <a:buChar char="l"/>
            </a:pPr>
            <a:r>
              <a:rPr lang="en-US" altLang="zh-CN" sz="1200" dirty="0">
                <a:solidFill>
                  <a:srgbClr val="000000"/>
                </a:solidFill>
                <a:latin typeface="微软雅黑" pitchFamily="34" charset="-122"/>
                <a:ea typeface="微软雅黑" pitchFamily="34" charset="-122"/>
              </a:rPr>
              <a:t>Software versus hardware costs</a:t>
            </a:r>
            <a:r>
              <a:rPr lang="zh-CN" altLang="en-US" sz="1200" dirty="0">
                <a:solidFill>
                  <a:srgbClr val="000000"/>
                </a:solidFill>
                <a:latin typeface="微软雅黑" pitchFamily="34" charset="-122"/>
                <a:ea typeface="微软雅黑" pitchFamily="34" charset="-122"/>
              </a:rPr>
              <a:t>：</a:t>
            </a:r>
            <a:r>
              <a:rPr lang="zh-CN" altLang="en-US" sz="1000" b="0" dirty="0">
                <a:solidFill>
                  <a:srgbClr val="000000"/>
                </a:solidFill>
                <a:latin typeface="微软雅黑" pitchFamily="34" charset="-122"/>
                <a:ea typeface="微软雅黑" pitchFamily="34" charset="-122"/>
              </a:rPr>
              <a:t> 第一个指出在未来时代系统中</a:t>
            </a:r>
            <a:r>
              <a:rPr lang="zh-CN" altLang="en-US" dirty="0">
                <a:solidFill>
                  <a:srgbClr val="0000FF"/>
                </a:solidFill>
                <a:latin typeface="微软雅黑" pitchFamily="34" charset="-122"/>
                <a:ea typeface="微软雅黑" pitchFamily="34" charset="-122"/>
              </a:rPr>
              <a:t>软件费用将超过硬件</a:t>
            </a:r>
          </a:p>
          <a:p>
            <a:pPr algn="l" eaLnBrk="0" hangingPunct="0">
              <a:lnSpc>
                <a:spcPct val="120000"/>
              </a:lnSpc>
              <a:buClr>
                <a:srgbClr val="0000FF"/>
              </a:buClr>
              <a:buFont typeface="Wingdings" pitchFamily="2" charset="2"/>
              <a:buChar char="l"/>
            </a:pPr>
            <a:r>
              <a:rPr lang="en-US" altLang="zh-CN" sz="1200" dirty="0">
                <a:solidFill>
                  <a:srgbClr val="000000"/>
                </a:solidFill>
                <a:latin typeface="微软雅黑" pitchFamily="34" charset="-122"/>
                <a:ea typeface="微软雅黑" pitchFamily="34" charset="-122"/>
              </a:rPr>
              <a:t>Spiral model</a:t>
            </a:r>
            <a:r>
              <a:rPr lang="zh-CN" altLang="en-US" sz="1200" dirty="0">
                <a:solidFill>
                  <a:srgbClr val="000000"/>
                </a:solidFill>
                <a:latin typeface="微软雅黑" pitchFamily="34" charset="-122"/>
                <a:ea typeface="微软雅黑" pitchFamily="34" charset="-122"/>
              </a:rPr>
              <a:t>：</a:t>
            </a:r>
            <a:r>
              <a:rPr lang="zh-CN" altLang="en-US" sz="1000" b="0" dirty="0">
                <a:solidFill>
                  <a:srgbClr val="000000"/>
                </a:solidFill>
                <a:latin typeface="微软雅黑" pitchFamily="34" charset="-122"/>
                <a:ea typeface="微软雅黑" pitchFamily="34" charset="-122"/>
              </a:rPr>
              <a:t>第一个提出</a:t>
            </a:r>
            <a:r>
              <a:rPr lang="zh-CN" altLang="en-US" dirty="0">
                <a:solidFill>
                  <a:srgbClr val="0000FF"/>
                </a:solidFill>
                <a:latin typeface="微软雅黑" pitchFamily="34" charset="-122"/>
                <a:ea typeface="微软雅黑" pitchFamily="34" charset="-122"/>
              </a:rPr>
              <a:t>迭代开发</a:t>
            </a:r>
            <a:r>
              <a:rPr lang="zh-CN" altLang="en-US" sz="1000" b="0" dirty="0">
                <a:solidFill>
                  <a:srgbClr val="000000"/>
                </a:solidFill>
                <a:latin typeface="微软雅黑" pitchFamily="34" charset="-122"/>
                <a:ea typeface="微软雅黑" pitchFamily="34" charset="-122"/>
              </a:rPr>
              <a:t>思想</a:t>
            </a:r>
          </a:p>
        </p:txBody>
      </p:sp>
      <p:grpSp>
        <p:nvGrpSpPr>
          <p:cNvPr id="84" name="Group 91"/>
          <p:cNvGrpSpPr>
            <a:grpSpLocks/>
          </p:cNvGrpSpPr>
          <p:nvPr/>
        </p:nvGrpSpPr>
        <p:grpSpPr bwMode="auto">
          <a:xfrm>
            <a:off x="395288" y="2421309"/>
            <a:ext cx="8280400" cy="3240088"/>
            <a:chOff x="249" y="618"/>
            <a:chExt cx="5216" cy="2041"/>
          </a:xfrm>
        </p:grpSpPr>
        <p:grpSp>
          <p:nvGrpSpPr>
            <p:cNvPr id="85" name="Group 6"/>
            <p:cNvGrpSpPr>
              <a:grpSpLocks/>
            </p:cNvGrpSpPr>
            <p:nvPr/>
          </p:nvGrpSpPr>
          <p:grpSpPr bwMode="auto">
            <a:xfrm>
              <a:off x="249" y="618"/>
              <a:ext cx="5216" cy="2041"/>
              <a:chOff x="2402" y="1238"/>
              <a:chExt cx="3588" cy="2256"/>
            </a:xfrm>
          </p:grpSpPr>
          <p:sp>
            <p:nvSpPr>
              <p:cNvPr id="87" name="Rectangle 2"/>
              <p:cNvSpPr>
                <a:spLocks noChangeArrowheads="1"/>
              </p:cNvSpPr>
              <p:nvPr/>
            </p:nvSpPr>
            <p:spPr bwMode="auto">
              <a:xfrm>
                <a:off x="2402" y="1238"/>
                <a:ext cx="3588" cy="2256"/>
              </a:xfrm>
              <a:prstGeom prst="rect">
                <a:avLst/>
              </a:prstGeom>
              <a:solidFill>
                <a:schemeClr val="bg2">
                  <a:lumMod val="50000"/>
                </a:schemeClr>
              </a:solidFill>
              <a:ln w="12700">
                <a:solidFill>
                  <a:srgbClr val="0070C0"/>
                </a:solidFill>
                <a:miter lim="800000"/>
                <a:headEnd/>
                <a:tailEnd/>
              </a:ln>
            </p:spPr>
            <p:txBody>
              <a:bodyPr wrap="none" lIns="91363" tIns="45684" rIns="91363" bIns="45684" anchor="ctr"/>
              <a:lstStyle/>
              <a:p>
                <a:endParaRPr lang="zh-CN" altLang="en-US" sz="1100" b="0">
                  <a:latin typeface="微软雅黑" pitchFamily="34" charset="-122"/>
                  <a:ea typeface="微软雅黑" pitchFamily="34" charset="-122"/>
                </a:endParaRPr>
              </a:p>
            </p:txBody>
          </p:sp>
          <p:sp>
            <p:nvSpPr>
              <p:cNvPr id="88" name="Line 4"/>
              <p:cNvSpPr>
                <a:spLocks noChangeShapeType="1"/>
              </p:cNvSpPr>
              <p:nvPr/>
            </p:nvSpPr>
            <p:spPr bwMode="auto">
              <a:xfrm>
                <a:off x="2854" y="1358"/>
                <a:ext cx="2988" cy="2"/>
              </a:xfrm>
              <a:prstGeom prst="line">
                <a:avLst/>
              </a:prstGeom>
              <a:noFill/>
              <a:ln w="12700">
                <a:solidFill>
                  <a:srgbClr val="0070C0"/>
                </a:solidFill>
                <a:round/>
                <a:headEnd type="none" w="sm" len="sm"/>
                <a:tailEnd type="none" w="sm" len="sm"/>
              </a:ln>
            </p:spPr>
            <p:txBody>
              <a:bodyPr/>
              <a:lstStyle/>
              <a:p>
                <a:endParaRPr lang="zh-CN" altLang="en-US"/>
              </a:p>
            </p:txBody>
          </p:sp>
          <p:sp>
            <p:nvSpPr>
              <p:cNvPr id="89" name="Line 5"/>
              <p:cNvSpPr>
                <a:spLocks noChangeShapeType="1"/>
              </p:cNvSpPr>
              <p:nvPr/>
            </p:nvSpPr>
            <p:spPr bwMode="auto">
              <a:xfrm>
                <a:off x="5842" y="1361"/>
                <a:ext cx="1" cy="1712"/>
              </a:xfrm>
              <a:prstGeom prst="line">
                <a:avLst/>
              </a:prstGeom>
              <a:noFill/>
              <a:ln w="12700">
                <a:solidFill>
                  <a:srgbClr val="0070C0"/>
                </a:solidFill>
                <a:round/>
                <a:headEnd type="none" w="sm" len="sm"/>
                <a:tailEnd type="none" w="sm" len="sm"/>
              </a:ln>
            </p:spPr>
            <p:txBody>
              <a:bodyPr/>
              <a:lstStyle/>
              <a:p>
                <a:endParaRPr lang="zh-CN" altLang="en-US"/>
              </a:p>
            </p:txBody>
          </p:sp>
          <p:sp>
            <p:nvSpPr>
              <p:cNvPr id="90" name="Line 6"/>
              <p:cNvSpPr>
                <a:spLocks noChangeShapeType="1"/>
              </p:cNvSpPr>
              <p:nvPr/>
            </p:nvSpPr>
            <p:spPr bwMode="auto">
              <a:xfrm flipH="1">
                <a:off x="2823" y="3181"/>
                <a:ext cx="2928" cy="1"/>
              </a:xfrm>
              <a:prstGeom prst="line">
                <a:avLst/>
              </a:prstGeom>
              <a:noFill/>
              <a:ln w="12700">
                <a:solidFill>
                  <a:srgbClr val="0070C0"/>
                </a:solidFill>
                <a:round/>
                <a:headEnd type="none" w="sm" len="sm"/>
                <a:tailEnd type="none" w="sm" len="sm"/>
              </a:ln>
            </p:spPr>
            <p:txBody>
              <a:bodyPr/>
              <a:lstStyle/>
              <a:p>
                <a:endParaRPr lang="zh-CN" altLang="en-US"/>
              </a:p>
            </p:txBody>
          </p:sp>
          <p:sp>
            <p:nvSpPr>
              <p:cNvPr id="91" name="Line 7"/>
              <p:cNvSpPr>
                <a:spLocks noChangeShapeType="1"/>
              </p:cNvSpPr>
              <p:nvPr/>
            </p:nvSpPr>
            <p:spPr bwMode="auto">
              <a:xfrm>
                <a:off x="2758" y="1467"/>
                <a:ext cx="2" cy="1714"/>
              </a:xfrm>
              <a:prstGeom prst="line">
                <a:avLst/>
              </a:prstGeom>
              <a:noFill/>
              <a:ln w="12700">
                <a:solidFill>
                  <a:srgbClr val="0070C0"/>
                </a:solidFill>
                <a:round/>
                <a:headEnd type="none" w="sm" len="sm"/>
                <a:tailEnd type="none" w="sm" len="sm"/>
              </a:ln>
            </p:spPr>
            <p:txBody>
              <a:bodyPr/>
              <a:lstStyle/>
              <a:p>
                <a:endParaRPr lang="zh-CN" altLang="en-US"/>
              </a:p>
            </p:txBody>
          </p:sp>
          <p:sp>
            <p:nvSpPr>
              <p:cNvPr id="92" name="Line 8"/>
              <p:cNvSpPr>
                <a:spLocks noChangeShapeType="1"/>
              </p:cNvSpPr>
              <p:nvPr/>
            </p:nvSpPr>
            <p:spPr bwMode="auto">
              <a:xfrm>
                <a:off x="2762" y="3181"/>
                <a:ext cx="89" cy="1"/>
              </a:xfrm>
              <a:prstGeom prst="line">
                <a:avLst/>
              </a:prstGeom>
              <a:noFill/>
              <a:ln w="12700">
                <a:solidFill>
                  <a:srgbClr val="0070C0"/>
                </a:solidFill>
                <a:round/>
                <a:headEnd type="none" w="sm" len="sm"/>
                <a:tailEnd type="none" w="sm" len="sm"/>
              </a:ln>
            </p:spPr>
            <p:txBody>
              <a:bodyPr/>
              <a:lstStyle/>
              <a:p>
                <a:endParaRPr lang="zh-CN" altLang="en-US"/>
              </a:p>
            </p:txBody>
          </p:sp>
          <p:sp>
            <p:nvSpPr>
              <p:cNvPr id="93" name="Line 9"/>
              <p:cNvSpPr>
                <a:spLocks noChangeShapeType="1"/>
              </p:cNvSpPr>
              <p:nvPr/>
            </p:nvSpPr>
            <p:spPr bwMode="auto">
              <a:xfrm flipH="1">
                <a:off x="2762" y="1361"/>
                <a:ext cx="89" cy="103"/>
              </a:xfrm>
              <a:prstGeom prst="line">
                <a:avLst/>
              </a:prstGeom>
              <a:noFill/>
              <a:ln w="12700">
                <a:solidFill>
                  <a:srgbClr val="FFFF00"/>
                </a:solidFill>
                <a:round/>
                <a:headEnd type="none" w="sm" len="sm"/>
                <a:tailEnd type="none" w="sm" len="sm"/>
              </a:ln>
            </p:spPr>
            <p:txBody>
              <a:bodyPr/>
              <a:lstStyle/>
              <a:p>
                <a:endParaRPr lang="zh-CN" altLang="en-US"/>
              </a:p>
            </p:txBody>
          </p:sp>
          <p:sp>
            <p:nvSpPr>
              <p:cNvPr id="94" name="Line 10"/>
              <p:cNvSpPr>
                <a:spLocks noChangeShapeType="1"/>
              </p:cNvSpPr>
              <p:nvPr/>
            </p:nvSpPr>
            <p:spPr bwMode="auto">
              <a:xfrm flipH="1">
                <a:off x="5752" y="3076"/>
                <a:ext cx="90" cy="102"/>
              </a:xfrm>
              <a:prstGeom prst="line">
                <a:avLst/>
              </a:prstGeom>
              <a:noFill/>
              <a:ln w="12700">
                <a:solidFill>
                  <a:srgbClr val="0070C0"/>
                </a:solidFill>
                <a:round/>
                <a:headEnd type="none" w="sm" len="sm"/>
                <a:tailEnd type="none" w="sm" len="sm"/>
              </a:ln>
            </p:spPr>
            <p:txBody>
              <a:bodyPr/>
              <a:lstStyle/>
              <a:p>
                <a:endParaRPr lang="zh-CN" altLang="en-US"/>
              </a:p>
            </p:txBody>
          </p:sp>
          <p:sp>
            <p:nvSpPr>
              <p:cNvPr id="95" name="Line 11"/>
              <p:cNvSpPr>
                <a:spLocks noChangeShapeType="1"/>
              </p:cNvSpPr>
              <p:nvPr/>
            </p:nvSpPr>
            <p:spPr bwMode="auto">
              <a:xfrm>
                <a:off x="2851" y="1361"/>
                <a:ext cx="2" cy="1712"/>
              </a:xfrm>
              <a:prstGeom prst="line">
                <a:avLst/>
              </a:prstGeom>
              <a:noFill/>
              <a:ln w="12700">
                <a:solidFill>
                  <a:srgbClr val="0070C0"/>
                </a:solidFill>
                <a:round/>
                <a:headEnd type="none" w="sm" len="sm"/>
                <a:tailEnd type="none" w="sm" len="sm"/>
              </a:ln>
            </p:spPr>
            <p:txBody>
              <a:bodyPr/>
              <a:lstStyle/>
              <a:p>
                <a:endParaRPr lang="zh-CN" altLang="en-US"/>
              </a:p>
            </p:txBody>
          </p:sp>
          <p:sp>
            <p:nvSpPr>
              <p:cNvPr id="96" name="Line 12"/>
              <p:cNvSpPr>
                <a:spLocks noChangeShapeType="1"/>
              </p:cNvSpPr>
              <p:nvPr/>
            </p:nvSpPr>
            <p:spPr bwMode="auto">
              <a:xfrm flipH="1">
                <a:off x="2762" y="3076"/>
                <a:ext cx="89" cy="103"/>
              </a:xfrm>
              <a:prstGeom prst="line">
                <a:avLst/>
              </a:prstGeom>
              <a:noFill/>
              <a:ln w="12700">
                <a:solidFill>
                  <a:srgbClr val="0070C0"/>
                </a:solidFill>
                <a:round/>
                <a:headEnd type="none" w="sm" len="sm"/>
                <a:tailEnd type="none" w="sm" len="sm"/>
              </a:ln>
            </p:spPr>
            <p:txBody>
              <a:bodyPr/>
              <a:lstStyle/>
              <a:p>
                <a:endParaRPr lang="zh-CN" altLang="en-US"/>
              </a:p>
            </p:txBody>
          </p:sp>
          <p:sp>
            <p:nvSpPr>
              <p:cNvPr id="97" name="Line 13"/>
              <p:cNvSpPr>
                <a:spLocks noChangeShapeType="1"/>
              </p:cNvSpPr>
              <p:nvPr/>
            </p:nvSpPr>
            <p:spPr bwMode="auto">
              <a:xfrm flipH="1">
                <a:off x="2729" y="1464"/>
                <a:ext cx="29" cy="2"/>
              </a:xfrm>
              <a:prstGeom prst="line">
                <a:avLst/>
              </a:prstGeom>
              <a:noFill/>
              <a:ln w="12700">
                <a:solidFill>
                  <a:srgbClr val="0070C0"/>
                </a:solidFill>
                <a:round/>
                <a:headEnd type="none" w="sm" len="sm"/>
                <a:tailEnd type="none" w="sm" len="sm"/>
              </a:ln>
            </p:spPr>
            <p:txBody>
              <a:bodyPr/>
              <a:lstStyle/>
              <a:p>
                <a:endParaRPr lang="zh-CN" altLang="en-US"/>
              </a:p>
            </p:txBody>
          </p:sp>
          <p:sp>
            <p:nvSpPr>
              <p:cNvPr id="98" name="Line 14"/>
              <p:cNvSpPr>
                <a:spLocks noChangeShapeType="1"/>
              </p:cNvSpPr>
              <p:nvPr/>
            </p:nvSpPr>
            <p:spPr bwMode="auto">
              <a:xfrm flipH="1">
                <a:off x="2729" y="2655"/>
                <a:ext cx="29" cy="2"/>
              </a:xfrm>
              <a:prstGeom prst="line">
                <a:avLst/>
              </a:prstGeom>
              <a:noFill/>
              <a:ln w="12700">
                <a:solidFill>
                  <a:srgbClr val="0070C0"/>
                </a:solidFill>
                <a:round/>
                <a:headEnd type="none" w="sm" len="sm"/>
                <a:tailEnd type="none" w="sm" len="sm"/>
              </a:ln>
            </p:spPr>
            <p:txBody>
              <a:bodyPr/>
              <a:lstStyle/>
              <a:p>
                <a:endParaRPr lang="zh-CN" altLang="en-US"/>
              </a:p>
            </p:txBody>
          </p:sp>
          <p:sp>
            <p:nvSpPr>
              <p:cNvPr id="99" name="Line 15"/>
              <p:cNvSpPr>
                <a:spLocks noChangeShapeType="1"/>
              </p:cNvSpPr>
              <p:nvPr/>
            </p:nvSpPr>
            <p:spPr bwMode="auto">
              <a:xfrm flipH="1">
                <a:off x="2729" y="2060"/>
                <a:ext cx="29" cy="1"/>
              </a:xfrm>
              <a:prstGeom prst="line">
                <a:avLst/>
              </a:prstGeom>
              <a:noFill/>
              <a:ln w="12700">
                <a:solidFill>
                  <a:srgbClr val="0070C0"/>
                </a:solidFill>
                <a:round/>
                <a:headEnd type="none" w="sm" len="sm"/>
                <a:tailEnd type="none" w="sm" len="sm"/>
              </a:ln>
            </p:spPr>
            <p:txBody>
              <a:bodyPr/>
              <a:lstStyle/>
              <a:p>
                <a:endParaRPr lang="zh-CN" altLang="en-US"/>
              </a:p>
            </p:txBody>
          </p:sp>
          <p:sp>
            <p:nvSpPr>
              <p:cNvPr id="100" name="Rectangle 16"/>
              <p:cNvSpPr>
                <a:spLocks noChangeArrowheads="1"/>
              </p:cNvSpPr>
              <p:nvPr/>
            </p:nvSpPr>
            <p:spPr bwMode="auto">
              <a:xfrm>
                <a:off x="2539" y="1366"/>
                <a:ext cx="113" cy="118"/>
              </a:xfrm>
              <a:prstGeom prst="rect">
                <a:avLst/>
              </a:prstGeom>
              <a:noFill/>
              <a:ln w="9525">
                <a:noFill/>
                <a:miter lim="800000"/>
                <a:headEnd/>
                <a:tailEnd/>
              </a:ln>
            </p:spPr>
            <p:txBody>
              <a:bodyPr wrap="none" lIns="0" tIns="0" rIns="0" bIns="0">
                <a:spAutoFit/>
              </a:bodyPr>
              <a:lstStyle/>
              <a:p>
                <a:pPr defTabSz="762000" eaLnBrk="0" hangingPunct="0"/>
                <a:r>
                  <a:rPr lang="nl-NL" altLang="zh-CN" sz="1100">
                    <a:solidFill>
                      <a:srgbClr val="FFFFFF"/>
                    </a:solidFill>
                    <a:latin typeface="微软雅黑" pitchFamily="34" charset="-122"/>
                    <a:ea typeface="微软雅黑" pitchFamily="34" charset="-122"/>
                  </a:rPr>
                  <a:t>300</a:t>
                </a:r>
              </a:p>
            </p:txBody>
          </p:sp>
          <p:sp>
            <p:nvSpPr>
              <p:cNvPr id="101" name="Rectangle 17"/>
              <p:cNvSpPr>
                <a:spLocks noChangeArrowheads="1"/>
              </p:cNvSpPr>
              <p:nvPr/>
            </p:nvSpPr>
            <p:spPr bwMode="auto">
              <a:xfrm>
                <a:off x="2539" y="1968"/>
                <a:ext cx="113" cy="118"/>
              </a:xfrm>
              <a:prstGeom prst="rect">
                <a:avLst/>
              </a:prstGeom>
              <a:noFill/>
              <a:ln w="9525">
                <a:noFill/>
                <a:miter lim="800000"/>
                <a:headEnd/>
                <a:tailEnd/>
              </a:ln>
            </p:spPr>
            <p:txBody>
              <a:bodyPr wrap="none" lIns="0" tIns="0" rIns="0" bIns="0">
                <a:spAutoFit/>
              </a:bodyPr>
              <a:lstStyle/>
              <a:p>
                <a:pPr defTabSz="762000" eaLnBrk="0" hangingPunct="0"/>
                <a:r>
                  <a:rPr lang="nl-NL" altLang="zh-CN" sz="1100">
                    <a:solidFill>
                      <a:srgbClr val="FFFFFF"/>
                    </a:solidFill>
                    <a:latin typeface="微软雅黑" pitchFamily="34" charset="-122"/>
                    <a:ea typeface="微软雅黑" pitchFamily="34" charset="-122"/>
                  </a:rPr>
                  <a:t>200</a:t>
                </a:r>
              </a:p>
            </p:txBody>
          </p:sp>
          <p:sp>
            <p:nvSpPr>
              <p:cNvPr id="102" name="Rectangle 18"/>
              <p:cNvSpPr>
                <a:spLocks noChangeArrowheads="1"/>
              </p:cNvSpPr>
              <p:nvPr/>
            </p:nvSpPr>
            <p:spPr bwMode="auto">
              <a:xfrm>
                <a:off x="2539" y="2564"/>
                <a:ext cx="113" cy="118"/>
              </a:xfrm>
              <a:prstGeom prst="rect">
                <a:avLst/>
              </a:prstGeom>
              <a:noFill/>
              <a:ln w="9525">
                <a:noFill/>
                <a:miter lim="800000"/>
                <a:headEnd/>
                <a:tailEnd/>
              </a:ln>
            </p:spPr>
            <p:txBody>
              <a:bodyPr wrap="none" lIns="0" tIns="0" rIns="0" bIns="0">
                <a:spAutoFit/>
              </a:bodyPr>
              <a:lstStyle/>
              <a:p>
                <a:pPr defTabSz="762000" eaLnBrk="0" hangingPunct="0"/>
                <a:r>
                  <a:rPr lang="nl-NL" altLang="zh-CN" sz="1100">
                    <a:solidFill>
                      <a:srgbClr val="FFFFFF"/>
                    </a:solidFill>
                    <a:latin typeface="微软雅黑" pitchFamily="34" charset="-122"/>
                    <a:ea typeface="微软雅黑" pitchFamily="34" charset="-122"/>
                  </a:rPr>
                  <a:t>100</a:t>
                </a:r>
              </a:p>
            </p:txBody>
          </p:sp>
          <p:sp>
            <p:nvSpPr>
              <p:cNvPr id="103" name="Rectangle 19"/>
              <p:cNvSpPr>
                <a:spLocks noChangeArrowheads="1"/>
              </p:cNvSpPr>
              <p:nvPr/>
            </p:nvSpPr>
            <p:spPr bwMode="auto">
              <a:xfrm>
                <a:off x="2628" y="3053"/>
                <a:ext cx="38" cy="118"/>
              </a:xfrm>
              <a:prstGeom prst="rect">
                <a:avLst/>
              </a:prstGeom>
              <a:noFill/>
              <a:ln w="9525">
                <a:noFill/>
                <a:miter lim="800000"/>
                <a:headEnd/>
                <a:tailEnd/>
              </a:ln>
            </p:spPr>
            <p:txBody>
              <a:bodyPr wrap="none" lIns="0" tIns="0" rIns="0" bIns="0">
                <a:spAutoFit/>
              </a:bodyPr>
              <a:lstStyle/>
              <a:p>
                <a:pPr defTabSz="762000" eaLnBrk="0" hangingPunct="0"/>
                <a:r>
                  <a:rPr lang="nl-NL" altLang="zh-CN" sz="1100" dirty="0">
                    <a:solidFill>
                      <a:srgbClr val="FFFFFF"/>
                    </a:solidFill>
                    <a:latin typeface="微软雅黑" pitchFamily="34" charset="-122"/>
                    <a:ea typeface="微软雅黑" pitchFamily="34" charset="-122"/>
                  </a:rPr>
                  <a:t>0</a:t>
                </a:r>
              </a:p>
            </p:txBody>
          </p:sp>
          <p:sp>
            <p:nvSpPr>
              <p:cNvPr id="104" name="Line 20"/>
              <p:cNvSpPr>
                <a:spLocks noChangeShapeType="1"/>
              </p:cNvSpPr>
              <p:nvPr/>
            </p:nvSpPr>
            <p:spPr bwMode="auto">
              <a:xfrm flipH="1">
                <a:off x="2729" y="3181"/>
                <a:ext cx="60" cy="1"/>
              </a:xfrm>
              <a:prstGeom prst="line">
                <a:avLst/>
              </a:prstGeom>
              <a:noFill/>
              <a:ln w="12700">
                <a:solidFill>
                  <a:srgbClr val="0070C0"/>
                </a:solidFill>
                <a:round/>
                <a:headEnd type="none" w="sm" len="sm"/>
                <a:tailEnd type="none" w="sm" len="sm"/>
              </a:ln>
            </p:spPr>
            <p:txBody>
              <a:bodyPr/>
              <a:lstStyle/>
              <a:p>
                <a:endParaRPr lang="zh-CN" altLang="en-US"/>
              </a:p>
            </p:txBody>
          </p:sp>
          <p:sp>
            <p:nvSpPr>
              <p:cNvPr id="105" name="Line 21"/>
              <p:cNvSpPr>
                <a:spLocks noChangeShapeType="1"/>
              </p:cNvSpPr>
              <p:nvPr/>
            </p:nvSpPr>
            <p:spPr bwMode="auto">
              <a:xfrm flipH="1">
                <a:off x="3201" y="3183"/>
                <a:ext cx="0" cy="32"/>
              </a:xfrm>
              <a:prstGeom prst="line">
                <a:avLst/>
              </a:prstGeom>
              <a:noFill/>
              <a:ln w="12700">
                <a:solidFill>
                  <a:srgbClr val="000000"/>
                </a:solidFill>
                <a:round/>
                <a:headEnd type="none" w="sm" len="sm"/>
                <a:tailEnd type="none" w="sm" len="sm"/>
              </a:ln>
            </p:spPr>
            <p:txBody>
              <a:bodyPr/>
              <a:lstStyle/>
              <a:p>
                <a:endParaRPr lang="zh-CN" altLang="en-US"/>
              </a:p>
            </p:txBody>
          </p:sp>
          <p:sp>
            <p:nvSpPr>
              <p:cNvPr id="106" name="Line 22"/>
              <p:cNvSpPr>
                <a:spLocks noChangeShapeType="1"/>
              </p:cNvSpPr>
              <p:nvPr/>
            </p:nvSpPr>
            <p:spPr bwMode="auto">
              <a:xfrm>
                <a:off x="3640" y="3183"/>
                <a:ext cx="1" cy="32"/>
              </a:xfrm>
              <a:prstGeom prst="line">
                <a:avLst/>
              </a:prstGeom>
              <a:noFill/>
              <a:ln w="12700">
                <a:solidFill>
                  <a:srgbClr val="000000"/>
                </a:solidFill>
                <a:round/>
                <a:headEnd type="none" w="sm" len="sm"/>
                <a:tailEnd type="none" w="sm" len="sm"/>
              </a:ln>
            </p:spPr>
            <p:txBody>
              <a:bodyPr/>
              <a:lstStyle/>
              <a:p>
                <a:endParaRPr lang="zh-CN" altLang="en-US"/>
              </a:p>
            </p:txBody>
          </p:sp>
          <p:sp>
            <p:nvSpPr>
              <p:cNvPr id="107" name="Line 23"/>
              <p:cNvSpPr>
                <a:spLocks noChangeShapeType="1"/>
              </p:cNvSpPr>
              <p:nvPr/>
            </p:nvSpPr>
            <p:spPr bwMode="auto">
              <a:xfrm>
                <a:off x="4109" y="3183"/>
                <a:ext cx="1" cy="32"/>
              </a:xfrm>
              <a:prstGeom prst="line">
                <a:avLst/>
              </a:prstGeom>
              <a:noFill/>
              <a:ln w="12700">
                <a:solidFill>
                  <a:srgbClr val="000000"/>
                </a:solidFill>
                <a:round/>
                <a:headEnd type="none" w="sm" len="sm"/>
                <a:tailEnd type="none" w="sm" len="sm"/>
              </a:ln>
            </p:spPr>
            <p:txBody>
              <a:bodyPr/>
              <a:lstStyle/>
              <a:p>
                <a:endParaRPr lang="zh-CN" altLang="en-US"/>
              </a:p>
            </p:txBody>
          </p:sp>
          <p:sp>
            <p:nvSpPr>
              <p:cNvPr id="108" name="Line 24"/>
              <p:cNvSpPr>
                <a:spLocks noChangeShapeType="1"/>
              </p:cNvSpPr>
              <p:nvPr/>
            </p:nvSpPr>
            <p:spPr bwMode="auto">
              <a:xfrm>
                <a:off x="4552" y="3183"/>
                <a:ext cx="2" cy="32"/>
              </a:xfrm>
              <a:prstGeom prst="line">
                <a:avLst/>
              </a:prstGeom>
              <a:noFill/>
              <a:ln w="12700">
                <a:solidFill>
                  <a:srgbClr val="000000"/>
                </a:solidFill>
                <a:round/>
                <a:headEnd type="none" w="sm" len="sm"/>
                <a:tailEnd type="none" w="sm" len="sm"/>
              </a:ln>
            </p:spPr>
            <p:txBody>
              <a:bodyPr/>
              <a:lstStyle/>
              <a:p>
                <a:endParaRPr lang="zh-CN" altLang="en-US"/>
              </a:p>
            </p:txBody>
          </p:sp>
          <p:sp>
            <p:nvSpPr>
              <p:cNvPr id="109" name="Line 25"/>
              <p:cNvSpPr>
                <a:spLocks noChangeShapeType="1"/>
              </p:cNvSpPr>
              <p:nvPr/>
            </p:nvSpPr>
            <p:spPr bwMode="auto">
              <a:xfrm>
                <a:off x="4992" y="3183"/>
                <a:ext cx="0" cy="32"/>
              </a:xfrm>
              <a:prstGeom prst="line">
                <a:avLst/>
              </a:prstGeom>
              <a:noFill/>
              <a:ln w="12700">
                <a:solidFill>
                  <a:srgbClr val="000000"/>
                </a:solidFill>
                <a:round/>
                <a:headEnd type="none" w="sm" len="sm"/>
                <a:tailEnd type="none" w="sm" len="sm"/>
              </a:ln>
            </p:spPr>
            <p:txBody>
              <a:bodyPr/>
              <a:lstStyle/>
              <a:p>
                <a:endParaRPr lang="zh-CN" altLang="en-US"/>
              </a:p>
            </p:txBody>
          </p:sp>
          <p:sp>
            <p:nvSpPr>
              <p:cNvPr id="110" name="Line 26"/>
              <p:cNvSpPr>
                <a:spLocks noChangeShapeType="1"/>
              </p:cNvSpPr>
              <p:nvPr/>
            </p:nvSpPr>
            <p:spPr bwMode="auto">
              <a:xfrm>
                <a:off x="5435" y="3183"/>
                <a:ext cx="1" cy="32"/>
              </a:xfrm>
              <a:prstGeom prst="line">
                <a:avLst/>
              </a:prstGeom>
              <a:noFill/>
              <a:ln w="12700">
                <a:solidFill>
                  <a:srgbClr val="000000"/>
                </a:solidFill>
                <a:round/>
                <a:headEnd type="none" w="sm" len="sm"/>
                <a:tailEnd type="none" w="sm" len="sm"/>
              </a:ln>
            </p:spPr>
            <p:txBody>
              <a:bodyPr/>
              <a:lstStyle/>
              <a:p>
                <a:endParaRPr lang="zh-CN" altLang="en-US"/>
              </a:p>
            </p:txBody>
          </p:sp>
          <p:sp>
            <p:nvSpPr>
              <p:cNvPr id="111" name="Rectangle 27"/>
              <p:cNvSpPr>
                <a:spLocks noChangeArrowheads="1"/>
              </p:cNvSpPr>
              <p:nvPr/>
            </p:nvSpPr>
            <p:spPr bwMode="auto">
              <a:xfrm>
                <a:off x="3067" y="3227"/>
                <a:ext cx="192" cy="118"/>
              </a:xfrm>
              <a:prstGeom prst="rect">
                <a:avLst/>
              </a:prstGeom>
              <a:noFill/>
              <a:ln w="9525">
                <a:noFill/>
                <a:miter lim="800000"/>
                <a:headEnd/>
                <a:tailEnd/>
              </a:ln>
            </p:spPr>
            <p:txBody>
              <a:bodyPr wrap="none" lIns="0" tIns="0" rIns="0" bIns="0">
                <a:spAutoFit/>
              </a:bodyPr>
              <a:lstStyle/>
              <a:p>
                <a:pPr defTabSz="762000" eaLnBrk="0" hangingPunct="0"/>
                <a:r>
                  <a:rPr lang="nl-NL" altLang="zh-CN" sz="1100" dirty="0">
                    <a:solidFill>
                      <a:srgbClr val="FFFFFF"/>
                    </a:solidFill>
                    <a:latin typeface="微软雅黑" pitchFamily="34" charset="-122"/>
                    <a:ea typeface="微软雅黑" pitchFamily="34" charset="-122"/>
                  </a:rPr>
                  <a:t>RQMS</a:t>
                </a:r>
              </a:p>
            </p:txBody>
          </p:sp>
          <p:sp>
            <p:nvSpPr>
              <p:cNvPr id="112" name="Rectangle 28"/>
              <p:cNvSpPr>
                <a:spLocks noChangeArrowheads="1"/>
              </p:cNvSpPr>
              <p:nvPr/>
            </p:nvSpPr>
            <p:spPr bwMode="auto">
              <a:xfrm>
                <a:off x="3522" y="3227"/>
                <a:ext cx="219" cy="118"/>
              </a:xfrm>
              <a:prstGeom prst="rect">
                <a:avLst/>
              </a:prstGeom>
              <a:noFill/>
              <a:ln w="9525">
                <a:noFill/>
                <a:miter lim="800000"/>
                <a:headEnd/>
                <a:tailEnd/>
              </a:ln>
            </p:spPr>
            <p:txBody>
              <a:bodyPr wrap="none" lIns="0" tIns="0" rIns="0" bIns="0">
                <a:spAutoFit/>
              </a:bodyPr>
              <a:lstStyle/>
              <a:p>
                <a:pPr defTabSz="762000" eaLnBrk="0" hangingPunct="0"/>
                <a:r>
                  <a:rPr lang="nl-NL" altLang="zh-CN" sz="1100">
                    <a:solidFill>
                      <a:srgbClr val="FFFFFF"/>
                    </a:solidFill>
                    <a:latin typeface="微软雅黑" pitchFamily="34" charset="-122"/>
                    <a:ea typeface="微软雅黑" pitchFamily="34" charset="-122"/>
                  </a:rPr>
                  <a:t>DESGN</a:t>
                </a:r>
              </a:p>
            </p:txBody>
          </p:sp>
          <p:sp>
            <p:nvSpPr>
              <p:cNvPr id="113" name="Rectangle 29"/>
              <p:cNvSpPr>
                <a:spLocks noChangeArrowheads="1"/>
              </p:cNvSpPr>
              <p:nvPr/>
            </p:nvSpPr>
            <p:spPr bwMode="auto">
              <a:xfrm>
                <a:off x="3983" y="3227"/>
                <a:ext cx="176" cy="117"/>
              </a:xfrm>
              <a:prstGeom prst="rect">
                <a:avLst/>
              </a:prstGeom>
              <a:noFill/>
              <a:ln w="9525">
                <a:noFill/>
                <a:miter lim="800000"/>
                <a:headEnd/>
                <a:tailEnd/>
              </a:ln>
            </p:spPr>
            <p:txBody>
              <a:bodyPr wrap="none" lIns="0" tIns="0" rIns="0" bIns="0">
                <a:spAutoFit/>
              </a:bodyPr>
              <a:lstStyle/>
              <a:p>
                <a:pPr defTabSz="762000" eaLnBrk="0" hangingPunct="0"/>
                <a:r>
                  <a:rPr lang="nl-NL" altLang="zh-CN" sz="1100">
                    <a:solidFill>
                      <a:srgbClr val="FFFFFF"/>
                    </a:solidFill>
                    <a:latin typeface="微软雅黑" pitchFamily="34" charset="-122"/>
                    <a:ea typeface="微软雅黑" pitchFamily="34" charset="-122"/>
                  </a:rPr>
                  <a:t>CODE</a:t>
                </a:r>
              </a:p>
            </p:txBody>
          </p:sp>
          <p:sp>
            <p:nvSpPr>
              <p:cNvPr id="114" name="Rectangle 30"/>
              <p:cNvSpPr>
                <a:spLocks noChangeArrowheads="1"/>
              </p:cNvSpPr>
              <p:nvPr/>
            </p:nvSpPr>
            <p:spPr bwMode="auto">
              <a:xfrm>
                <a:off x="4490" y="3229"/>
                <a:ext cx="148" cy="236"/>
              </a:xfrm>
              <a:prstGeom prst="rect">
                <a:avLst/>
              </a:prstGeom>
              <a:noFill/>
              <a:ln w="9525">
                <a:noFill/>
                <a:miter lim="800000"/>
                <a:headEnd/>
                <a:tailEnd/>
              </a:ln>
            </p:spPr>
            <p:txBody>
              <a:bodyPr wrap="none" lIns="0" tIns="0" rIns="0" bIns="0">
                <a:spAutoFit/>
              </a:bodyPr>
              <a:lstStyle/>
              <a:p>
                <a:pPr defTabSz="762000" eaLnBrk="0" hangingPunct="0"/>
                <a:r>
                  <a:rPr lang="nl-NL" altLang="zh-CN" sz="1100">
                    <a:solidFill>
                      <a:srgbClr val="FFFFFF"/>
                    </a:solidFill>
                    <a:latin typeface="微软雅黑" pitchFamily="34" charset="-122"/>
                    <a:ea typeface="微软雅黑" pitchFamily="34" charset="-122"/>
                  </a:rPr>
                  <a:t>DEV</a:t>
                </a:r>
              </a:p>
              <a:p>
                <a:pPr defTabSz="762000" eaLnBrk="0" hangingPunct="0"/>
                <a:r>
                  <a:rPr lang="nl-NL" altLang="zh-CN" sz="1100">
                    <a:solidFill>
                      <a:srgbClr val="FFFFFF"/>
                    </a:solidFill>
                    <a:latin typeface="微软雅黑" pitchFamily="34" charset="-122"/>
                    <a:ea typeface="微软雅黑" pitchFamily="34" charset="-122"/>
                  </a:rPr>
                  <a:t>TEST</a:t>
                </a:r>
              </a:p>
            </p:txBody>
          </p:sp>
          <p:sp>
            <p:nvSpPr>
              <p:cNvPr id="115" name="Rectangle 31"/>
              <p:cNvSpPr>
                <a:spLocks noChangeArrowheads="1"/>
              </p:cNvSpPr>
              <p:nvPr/>
            </p:nvSpPr>
            <p:spPr bwMode="auto">
              <a:xfrm>
                <a:off x="4989" y="3229"/>
                <a:ext cx="148" cy="118"/>
              </a:xfrm>
              <a:prstGeom prst="rect">
                <a:avLst/>
              </a:prstGeom>
              <a:noFill/>
              <a:ln w="9525">
                <a:noFill/>
                <a:miter lim="800000"/>
                <a:headEnd/>
                <a:tailEnd/>
              </a:ln>
            </p:spPr>
            <p:txBody>
              <a:bodyPr wrap="none" lIns="0" tIns="0" rIns="0" bIns="0">
                <a:spAutoFit/>
              </a:bodyPr>
              <a:lstStyle/>
              <a:p>
                <a:pPr defTabSz="762000" eaLnBrk="0" hangingPunct="0"/>
                <a:r>
                  <a:rPr lang="nl-NL" altLang="zh-CN" sz="1100">
                    <a:solidFill>
                      <a:srgbClr val="FFFFFF"/>
                    </a:solidFill>
                    <a:latin typeface="微软雅黑" pitchFamily="34" charset="-122"/>
                    <a:ea typeface="微软雅黑" pitchFamily="34" charset="-122"/>
                  </a:rPr>
                  <a:t>TEST</a:t>
                </a:r>
              </a:p>
            </p:txBody>
          </p:sp>
          <p:sp>
            <p:nvSpPr>
              <p:cNvPr id="116" name="Rectangle 32"/>
              <p:cNvSpPr>
                <a:spLocks noChangeArrowheads="1"/>
              </p:cNvSpPr>
              <p:nvPr/>
            </p:nvSpPr>
            <p:spPr bwMode="auto">
              <a:xfrm>
                <a:off x="5432" y="3229"/>
                <a:ext cx="153" cy="117"/>
              </a:xfrm>
              <a:prstGeom prst="rect">
                <a:avLst/>
              </a:prstGeom>
              <a:noFill/>
              <a:ln w="9525">
                <a:noFill/>
                <a:miter lim="800000"/>
                <a:headEnd/>
                <a:tailEnd/>
              </a:ln>
            </p:spPr>
            <p:txBody>
              <a:bodyPr wrap="none" lIns="0" tIns="0" rIns="0" bIns="0">
                <a:spAutoFit/>
              </a:bodyPr>
              <a:lstStyle/>
              <a:p>
                <a:pPr defTabSz="762000" eaLnBrk="0" hangingPunct="0"/>
                <a:r>
                  <a:rPr lang="zh-CN" altLang="nl-NL" sz="1100">
                    <a:solidFill>
                      <a:srgbClr val="FFFFFF"/>
                    </a:solidFill>
                    <a:latin typeface="微软雅黑" pitchFamily="34" charset="-122"/>
                    <a:ea typeface="微软雅黑" pitchFamily="34" charset="-122"/>
                  </a:rPr>
                  <a:t> </a:t>
                </a:r>
                <a:r>
                  <a:rPr lang="en-US" altLang="zh-CN" sz="1100">
                    <a:solidFill>
                      <a:srgbClr val="FFFFFF"/>
                    </a:solidFill>
                    <a:latin typeface="微软雅黑" pitchFamily="34" charset="-122"/>
                    <a:ea typeface="微软雅黑" pitchFamily="34" charset="-122"/>
                  </a:rPr>
                  <a:t>LIVE</a:t>
                </a:r>
                <a:endParaRPr lang="nl-NL" altLang="zh-CN" sz="1100">
                  <a:solidFill>
                    <a:srgbClr val="FFFFFF"/>
                  </a:solidFill>
                  <a:latin typeface="微软雅黑" pitchFamily="34" charset="-122"/>
                  <a:ea typeface="微软雅黑" pitchFamily="34" charset="-122"/>
                </a:endParaRPr>
              </a:p>
            </p:txBody>
          </p:sp>
          <p:sp>
            <p:nvSpPr>
              <p:cNvPr id="117" name="Rectangle 33"/>
              <p:cNvSpPr>
                <a:spLocks noChangeArrowheads="1"/>
              </p:cNvSpPr>
              <p:nvPr/>
            </p:nvSpPr>
            <p:spPr bwMode="auto">
              <a:xfrm>
                <a:off x="3079" y="3115"/>
                <a:ext cx="247" cy="67"/>
              </a:xfrm>
              <a:prstGeom prst="rect">
                <a:avLst/>
              </a:prstGeom>
              <a:solidFill>
                <a:srgbClr val="B2B2B2"/>
              </a:solidFill>
              <a:ln w="12700">
                <a:solidFill>
                  <a:srgbClr val="0070C0"/>
                </a:solidFill>
                <a:miter lim="800000"/>
                <a:headEnd/>
                <a:tailEnd/>
              </a:ln>
            </p:spPr>
            <p:txBody>
              <a:bodyPr wrap="none" lIns="91363" tIns="45684" rIns="91363" bIns="45684" anchor="ctr"/>
              <a:lstStyle/>
              <a:p>
                <a:endParaRPr lang="zh-CN" altLang="en-US" sz="1100">
                  <a:latin typeface="微软雅黑" pitchFamily="34" charset="-122"/>
                  <a:ea typeface="微软雅黑" pitchFamily="34" charset="-122"/>
                </a:endParaRPr>
              </a:p>
            </p:txBody>
          </p:sp>
          <p:sp>
            <p:nvSpPr>
              <p:cNvPr id="118" name="Rectangle 34"/>
              <p:cNvSpPr>
                <a:spLocks noChangeArrowheads="1"/>
              </p:cNvSpPr>
              <p:nvPr/>
            </p:nvSpPr>
            <p:spPr bwMode="auto">
              <a:xfrm>
                <a:off x="5311" y="1818"/>
                <a:ext cx="248" cy="1364"/>
              </a:xfrm>
              <a:prstGeom prst="rect">
                <a:avLst/>
              </a:prstGeom>
              <a:solidFill>
                <a:srgbClr val="B2B2B2"/>
              </a:solidFill>
              <a:ln w="12700">
                <a:solidFill>
                  <a:srgbClr val="0070C0"/>
                </a:solidFill>
                <a:miter lim="800000"/>
                <a:headEnd/>
                <a:tailEnd/>
              </a:ln>
            </p:spPr>
            <p:txBody>
              <a:bodyPr wrap="none" lIns="91363" tIns="45684" rIns="91363" bIns="45684" anchor="ctr"/>
              <a:lstStyle/>
              <a:p>
                <a:endParaRPr lang="zh-CN" altLang="en-US" sz="1100" b="0">
                  <a:latin typeface="微软雅黑" pitchFamily="34" charset="-122"/>
                  <a:ea typeface="微软雅黑" pitchFamily="34" charset="-122"/>
                </a:endParaRPr>
              </a:p>
            </p:txBody>
          </p:sp>
          <p:sp>
            <p:nvSpPr>
              <p:cNvPr id="119" name="Rectangle 35"/>
              <p:cNvSpPr>
                <a:spLocks noChangeArrowheads="1"/>
              </p:cNvSpPr>
              <p:nvPr/>
            </p:nvSpPr>
            <p:spPr bwMode="auto">
              <a:xfrm>
                <a:off x="4873" y="2243"/>
                <a:ext cx="247" cy="939"/>
              </a:xfrm>
              <a:prstGeom prst="rect">
                <a:avLst/>
              </a:prstGeom>
              <a:solidFill>
                <a:srgbClr val="B2B2B2"/>
              </a:solidFill>
              <a:ln w="12700">
                <a:solidFill>
                  <a:srgbClr val="0070C0"/>
                </a:solidFill>
                <a:miter lim="800000"/>
                <a:headEnd/>
                <a:tailEnd/>
              </a:ln>
            </p:spPr>
            <p:txBody>
              <a:bodyPr wrap="none" lIns="91363" tIns="45684" rIns="91363" bIns="45684" anchor="ctr"/>
              <a:lstStyle/>
              <a:p>
                <a:endParaRPr lang="zh-CN" altLang="en-US" sz="1100" b="0">
                  <a:latin typeface="微软雅黑" pitchFamily="34" charset="-122"/>
                  <a:ea typeface="微软雅黑" pitchFamily="34" charset="-122"/>
                </a:endParaRPr>
              </a:p>
            </p:txBody>
          </p:sp>
          <p:sp>
            <p:nvSpPr>
              <p:cNvPr id="120" name="Rectangle 36"/>
              <p:cNvSpPr>
                <a:spLocks noChangeArrowheads="1"/>
              </p:cNvSpPr>
              <p:nvPr/>
            </p:nvSpPr>
            <p:spPr bwMode="auto">
              <a:xfrm>
                <a:off x="4429" y="2625"/>
                <a:ext cx="248" cy="557"/>
              </a:xfrm>
              <a:prstGeom prst="rect">
                <a:avLst/>
              </a:prstGeom>
              <a:solidFill>
                <a:srgbClr val="B2B2B2"/>
              </a:solidFill>
              <a:ln w="12700">
                <a:solidFill>
                  <a:srgbClr val="0070C0"/>
                </a:solidFill>
                <a:miter lim="800000"/>
                <a:headEnd/>
                <a:tailEnd/>
              </a:ln>
            </p:spPr>
            <p:txBody>
              <a:bodyPr wrap="none" lIns="91363" tIns="45684" rIns="91363" bIns="45684" anchor="ctr"/>
              <a:lstStyle/>
              <a:p>
                <a:endParaRPr lang="zh-CN" altLang="en-US" sz="1100" b="0">
                  <a:latin typeface="微软雅黑" pitchFamily="34" charset="-122"/>
                  <a:ea typeface="微软雅黑" pitchFamily="34" charset="-122"/>
                </a:endParaRPr>
              </a:p>
            </p:txBody>
          </p:sp>
          <p:sp>
            <p:nvSpPr>
              <p:cNvPr id="121" name="Rectangle 37"/>
              <p:cNvSpPr>
                <a:spLocks noChangeArrowheads="1"/>
              </p:cNvSpPr>
              <p:nvPr/>
            </p:nvSpPr>
            <p:spPr bwMode="auto">
              <a:xfrm>
                <a:off x="3961" y="2910"/>
                <a:ext cx="279" cy="272"/>
              </a:xfrm>
              <a:prstGeom prst="rect">
                <a:avLst/>
              </a:prstGeom>
              <a:solidFill>
                <a:srgbClr val="B2B2B2"/>
              </a:solidFill>
              <a:ln w="12700">
                <a:solidFill>
                  <a:srgbClr val="0070C0"/>
                </a:solidFill>
                <a:miter lim="800000"/>
                <a:headEnd/>
                <a:tailEnd/>
              </a:ln>
            </p:spPr>
            <p:txBody>
              <a:bodyPr wrap="none" lIns="91363" tIns="45684" rIns="91363" bIns="45684" anchor="ctr"/>
              <a:lstStyle/>
              <a:p>
                <a:endParaRPr lang="zh-CN" altLang="en-US" sz="1100" b="0">
                  <a:latin typeface="微软雅黑" pitchFamily="34" charset="-122"/>
                  <a:ea typeface="微软雅黑" pitchFamily="34" charset="-122"/>
                </a:endParaRPr>
              </a:p>
            </p:txBody>
          </p:sp>
          <p:sp>
            <p:nvSpPr>
              <p:cNvPr id="122" name="Rectangle 38"/>
              <p:cNvSpPr>
                <a:spLocks noChangeArrowheads="1"/>
              </p:cNvSpPr>
              <p:nvPr/>
            </p:nvSpPr>
            <p:spPr bwMode="auto">
              <a:xfrm>
                <a:off x="3516" y="3016"/>
                <a:ext cx="248" cy="166"/>
              </a:xfrm>
              <a:prstGeom prst="rect">
                <a:avLst/>
              </a:prstGeom>
              <a:solidFill>
                <a:srgbClr val="B2B2B2"/>
              </a:solidFill>
              <a:ln w="12700">
                <a:solidFill>
                  <a:srgbClr val="0070C0"/>
                </a:solidFill>
                <a:miter lim="800000"/>
                <a:headEnd/>
                <a:tailEnd/>
              </a:ln>
            </p:spPr>
            <p:txBody>
              <a:bodyPr wrap="none" lIns="91363" tIns="45684" rIns="91363" bIns="45684" anchor="ctr"/>
              <a:lstStyle/>
              <a:p>
                <a:endParaRPr lang="zh-CN" altLang="en-US" sz="1100" b="0">
                  <a:latin typeface="微软雅黑" pitchFamily="34" charset="-122"/>
                  <a:ea typeface="微软雅黑" pitchFamily="34" charset="-122"/>
                </a:endParaRPr>
              </a:p>
            </p:txBody>
          </p:sp>
          <p:sp>
            <p:nvSpPr>
              <p:cNvPr id="123" name="Line 39"/>
              <p:cNvSpPr>
                <a:spLocks noChangeShapeType="1"/>
              </p:cNvSpPr>
              <p:nvPr/>
            </p:nvSpPr>
            <p:spPr bwMode="auto">
              <a:xfrm>
                <a:off x="5406" y="1740"/>
                <a:ext cx="250" cy="2"/>
              </a:xfrm>
              <a:prstGeom prst="line">
                <a:avLst/>
              </a:prstGeom>
              <a:noFill/>
              <a:ln w="12700">
                <a:solidFill>
                  <a:srgbClr val="0070C0"/>
                </a:solidFill>
                <a:round/>
                <a:headEnd type="none" w="sm" len="sm"/>
                <a:tailEnd type="none" w="sm" len="sm"/>
              </a:ln>
            </p:spPr>
            <p:txBody>
              <a:bodyPr/>
              <a:lstStyle/>
              <a:p>
                <a:endParaRPr lang="zh-CN" altLang="en-US"/>
              </a:p>
            </p:txBody>
          </p:sp>
          <p:sp>
            <p:nvSpPr>
              <p:cNvPr id="124" name="Line 40"/>
              <p:cNvSpPr>
                <a:spLocks noChangeShapeType="1"/>
              </p:cNvSpPr>
              <p:nvPr/>
            </p:nvSpPr>
            <p:spPr bwMode="auto">
              <a:xfrm flipH="1">
                <a:off x="5560" y="1743"/>
                <a:ext cx="95" cy="66"/>
              </a:xfrm>
              <a:prstGeom prst="line">
                <a:avLst/>
              </a:prstGeom>
              <a:noFill/>
              <a:ln w="12700">
                <a:solidFill>
                  <a:srgbClr val="0070C0"/>
                </a:solidFill>
                <a:round/>
                <a:headEnd type="none" w="sm" len="sm"/>
                <a:tailEnd type="none" w="sm" len="sm"/>
              </a:ln>
            </p:spPr>
            <p:txBody>
              <a:bodyPr/>
              <a:lstStyle/>
              <a:p>
                <a:endParaRPr lang="zh-CN" altLang="en-US"/>
              </a:p>
            </p:txBody>
          </p:sp>
          <p:sp>
            <p:nvSpPr>
              <p:cNvPr id="125" name="Line 41"/>
              <p:cNvSpPr>
                <a:spLocks noChangeShapeType="1"/>
              </p:cNvSpPr>
              <p:nvPr/>
            </p:nvSpPr>
            <p:spPr bwMode="auto">
              <a:xfrm>
                <a:off x="5656" y="1743"/>
                <a:ext cx="3" cy="1330"/>
              </a:xfrm>
              <a:prstGeom prst="line">
                <a:avLst/>
              </a:prstGeom>
              <a:noFill/>
              <a:ln w="12700">
                <a:solidFill>
                  <a:srgbClr val="0070C0"/>
                </a:solidFill>
                <a:round/>
                <a:headEnd type="none" w="sm" len="sm"/>
                <a:tailEnd type="none" w="sm" len="sm"/>
              </a:ln>
            </p:spPr>
            <p:txBody>
              <a:bodyPr/>
              <a:lstStyle/>
              <a:p>
                <a:endParaRPr lang="zh-CN" altLang="en-US"/>
              </a:p>
            </p:txBody>
          </p:sp>
          <p:sp>
            <p:nvSpPr>
              <p:cNvPr id="126" name="Line 42"/>
              <p:cNvSpPr>
                <a:spLocks noChangeShapeType="1"/>
              </p:cNvSpPr>
              <p:nvPr/>
            </p:nvSpPr>
            <p:spPr bwMode="auto">
              <a:xfrm flipV="1">
                <a:off x="5559" y="3076"/>
                <a:ext cx="96" cy="103"/>
              </a:xfrm>
              <a:prstGeom prst="line">
                <a:avLst/>
              </a:prstGeom>
              <a:noFill/>
              <a:ln w="12700">
                <a:solidFill>
                  <a:srgbClr val="0070C0"/>
                </a:solidFill>
                <a:round/>
                <a:headEnd type="none" w="sm" len="sm"/>
                <a:tailEnd type="none" w="sm" len="sm"/>
              </a:ln>
            </p:spPr>
            <p:txBody>
              <a:bodyPr/>
              <a:lstStyle/>
              <a:p>
                <a:endParaRPr lang="zh-CN" altLang="en-US"/>
              </a:p>
            </p:txBody>
          </p:sp>
          <p:sp>
            <p:nvSpPr>
              <p:cNvPr id="127" name="Line 43"/>
              <p:cNvSpPr>
                <a:spLocks noChangeShapeType="1"/>
              </p:cNvSpPr>
              <p:nvPr/>
            </p:nvSpPr>
            <p:spPr bwMode="auto">
              <a:xfrm flipH="1">
                <a:off x="5308" y="1743"/>
                <a:ext cx="97" cy="68"/>
              </a:xfrm>
              <a:prstGeom prst="line">
                <a:avLst/>
              </a:prstGeom>
              <a:noFill/>
              <a:ln w="12700">
                <a:solidFill>
                  <a:srgbClr val="0070C0"/>
                </a:solidFill>
                <a:round/>
                <a:headEnd type="none" w="sm" len="sm"/>
                <a:tailEnd type="none" w="sm" len="sm"/>
              </a:ln>
            </p:spPr>
            <p:txBody>
              <a:bodyPr/>
              <a:lstStyle/>
              <a:p>
                <a:endParaRPr lang="zh-CN" altLang="en-US"/>
              </a:p>
            </p:txBody>
          </p:sp>
          <p:sp>
            <p:nvSpPr>
              <p:cNvPr id="128" name="Line 44"/>
              <p:cNvSpPr>
                <a:spLocks noChangeShapeType="1"/>
              </p:cNvSpPr>
              <p:nvPr/>
            </p:nvSpPr>
            <p:spPr bwMode="auto">
              <a:xfrm flipV="1">
                <a:off x="5122" y="3076"/>
                <a:ext cx="89" cy="102"/>
              </a:xfrm>
              <a:prstGeom prst="line">
                <a:avLst/>
              </a:prstGeom>
              <a:noFill/>
              <a:ln w="12700">
                <a:solidFill>
                  <a:srgbClr val="0070C0"/>
                </a:solidFill>
                <a:round/>
                <a:headEnd type="none" w="sm" len="sm"/>
                <a:tailEnd type="none" w="sm" len="sm"/>
              </a:ln>
            </p:spPr>
            <p:txBody>
              <a:bodyPr/>
              <a:lstStyle/>
              <a:p>
                <a:endParaRPr lang="zh-CN" altLang="en-US"/>
              </a:p>
            </p:txBody>
          </p:sp>
          <p:sp>
            <p:nvSpPr>
              <p:cNvPr id="129" name="Line 45"/>
              <p:cNvSpPr>
                <a:spLocks noChangeShapeType="1"/>
              </p:cNvSpPr>
              <p:nvPr/>
            </p:nvSpPr>
            <p:spPr bwMode="auto">
              <a:xfrm flipV="1">
                <a:off x="5212" y="2133"/>
                <a:ext cx="0" cy="939"/>
              </a:xfrm>
              <a:prstGeom prst="line">
                <a:avLst/>
              </a:prstGeom>
              <a:noFill/>
              <a:ln w="12700">
                <a:solidFill>
                  <a:srgbClr val="0070C0"/>
                </a:solidFill>
                <a:round/>
                <a:headEnd type="none" w="sm" len="sm"/>
                <a:tailEnd type="none" w="sm" len="sm"/>
              </a:ln>
            </p:spPr>
            <p:txBody>
              <a:bodyPr/>
              <a:lstStyle/>
              <a:p>
                <a:endParaRPr lang="zh-CN" altLang="en-US"/>
              </a:p>
            </p:txBody>
          </p:sp>
          <p:sp>
            <p:nvSpPr>
              <p:cNvPr id="130" name="Line 46"/>
              <p:cNvSpPr>
                <a:spLocks noChangeShapeType="1"/>
              </p:cNvSpPr>
              <p:nvPr/>
            </p:nvSpPr>
            <p:spPr bwMode="auto">
              <a:xfrm flipH="1">
                <a:off x="5124" y="2134"/>
                <a:ext cx="88" cy="102"/>
              </a:xfrm>
              <a:prstGeom prst="line">
                <a:avLst/>
              </a:prstGeom>
              <a:noFill/>
              <a:ln w="12700">
                <a:solidFill>
                  <a:srgbClr val="0070C0"/>
                </a:solidFill>
                <a:round/>
                <a:headEnd type="none" w="sm" len="sm"/>
                <a:tailEnd type="none" w="sm" len="sm"/>
              </a:ln>
            </p:spPr>
            <p:txBody>
              <a:bodyPr/>
              <a:lstStyle/>
              <a:p>
                <a:endParaRPr lang="zh-CN" altLang="en-US"/>
              </a:p>
            </p:txBody>
          </p:sp>
          <p:sp>
            <p:nvSpPr>
              <p:cNvPr id="131" name="Line 47"/>
              <p:cNvSpPr>
                <a:spLocks noChangeShapeType="1"/>
              </p:cNvSpPr>
              <p:nvPr/>
            </p:nvSpPr>
            <p:spPr bwMode="auto">
              <a:xfrm flipH="1">
                <a:off x="4962" y="2131"/>
                <a:ext cx="250" cy="2"/>
              </a:xfrm>
              <a:prstGeom prst="line">
                <a:avLst/>
              </a:prstGeom>
              <a:noFill/>
              <a:ln w="12700">
                <a:solidFill>
                  <a:srgbClr val="0070C0"/>
                </a:solidFill>
                <a:round/>
                <a:headEnd type="none" w="sm" len="sm"/>
                <a:tailEnd type="none" w="sm" len="sm"/>
              </a:ln>
            </p:spPr>
            <p:txBody>
              <a:bodyPr/>
              <a:lstStyle/>
              <a:p>
                <a:endParaRPr lang="zh-CN" altLang="en-US"/>
              </a:p>
            </p:txBody>
          </p:sp>
          <p:sp>
            <p:nvSpPr>
              <p:cNvPr id="132" name="Line 48"/>
              <p:cNvSpPr>
                <a:spLocks noChangeShapeType="1"/>
              </p:cNvSpPr>
              <p:nvPr/>
            </p:nvSpPr>
            <p:spPr bwMode="auto">
              <a:xfrm flipH="1">
                <a:off x="4871" y="2134"/>
                <a:ext cx="88" cy="102"/>
              </a:xfrm>
              <a:prstGeom prst="line">
                <a:avLst/>
              </a:prstGeom>
              <a:noFill/>
              <a:ln w="12700">
                <a:solidFill>
                  <a:srgbClr val="0070C0"/>
                </a:solidFill>
                <a:round/>
                <a:headEnd type="none" w="sm" len="sm"/>
                <a:tailEnd type="none" w="sm" len="sm"/>
              </a:ln>
            </p:spPr>
            <p:txBody>
              <a:bodyPr/>
              <a:lstStyle/>
              <a:p>
                <a:endParaRPr lang="zh-CN" altLang="en-US"/>
              </a:p>
            </p:txBody>
          </p:sp>
          <p:sp>
            <p:nvSpPr>
              <p:cNvPr id="133" name="Line 49"/>
              <p:cNvSpPr>
                <a:spLocks noChangeShapeType="1"/>
              </p:cNvSpPr>
              <p:nvPr/>
            </p:nvSpPr>
            <p:spPr bwMode="auto">
              <a:xfrm flipV="1">
                <a:off x="4678" y="3076"/>
                <a:ext cx="97" cy="102"/>
              </a:xfrm>
              <a:prstGeom prst="line">
                <a:avLst/>
              </a:prstGeom>
              <a:noFill/>
              <a:ln w="12700">
                <a:solidFill>
                  <a:srgbClr val="0070C0"/>
                </a:solidFill>
                <a:round/>
                <a:headEnd type="none" w="sm" len="sm"/>
                <a:tailEnd type="none" w="sm" len="sm"/>
              </a:ln>
            </p:spPr>
            <p:txBody>
              <a:bodyPr/>
              <a:lstStyle/>
              <a:p>
                <a:endParaRPr lang="zh-CN" altLang="en-US"/>
              </a:p>
            </p:txBody>
          </p:sp>
          <p:sp>
            <p:nvSpPr>
              <p:cNvPr id="134" name="Line 50"/>
              <p:cNvSpPr>
                <a:spLocks noChangeShapeType="1"/>
              </p:cNvSpPr>
              <p:nvPr/>
            </p:nvSpPr>
            <p:spPr bwMode="auto">
              <a:xfrm flipV="1">
                <a:off x="4776" y="2513"/>
                <a:ext cx="0" cy="557"/>
              </a:xfrm>
              <a:prstGeom prst="line">
                <a:avLst/>
              </a:prstGeom>
              <a:noFill/>
              <a:ln w="12700">
                <a:solidFill>
                  <a:srgbClr val="0070C0"/>
                </a:solidFill>
                <a:round/>
                <a:headEnd type="none" w="sm" len="sm"/>
                <a:tailEnd type="none" w="sm" len="sm"/>
              </a:ln>
            </p:spPr>
            <p:txBody>
              <a:bodyPr/>
              <a:lstStyle/>
              <a:p>
                <a:endParaRPr lang="zh-CN" altLang="en-US"/>
              </a:p>
            </p:txBody>
          </p:sp>
          <p:sp>
            <p:nvSpPr>
              <p:cNvPr id="135" name="Line 51"/>
              <p:cNvSpPr>
                <a:spLocks noChangeShapeType="1"/>
              </p:cNvSpPr>
              <p:nvPr/>
            </p:nvSpPr>
            <p:spPr bwMode="auto">
              <a:xfrm flipH="1">
                <a:off x="4678" y="2516"/>
                <a:ext cx="98" cy="103"/>
              </a:xfrm>
              <a:prstGeom prst="line">
                <a:avLst/>
              </a:prstGeom>
              <a:noFill/>
              <a:ln w="12700">
                <a:solidFill>
                  <a:srgbClr val="0070C0"/>
                </a:solidFill>
                <a:round/>
                <a:headEnd type="none" w="sm" len="sm"/>
                <a:tailEnd type="none" w="sm" len="sm"/>
              </a:ln>
            </p:spPr>
            <p:txBody>
              <a:bodyPr/>
              <a:lstStyle/>
              <a:p>
                <a:endParaRPr lang="zh-CN" altLang="en-US"/>
              </a:p>
            </p:txBody>
          </p:sp>
          <p:sp>
            <p:nvSpPr>
              <p:cNvPr id="136" name="Line 52"/>
              <p:cNvSpPr>
                <a:spLocks noChangeShapeType="1"/>
              </p:cNvSpPr>
              <p:nvPr/>
            </p:nvSpPr>
            <p:spPr bwMode="auto">
              <a:xfrm flipH="1">
                <a:off x="4525" y="2513"/>
                <a:ext cx="251" cy="2"/>
              </a:xfrm>
              <a:prstGeom prst="line">
                <a:avLst/>
              </a:prstGeom>
              <a:noFill/>
              <a:ln w="12700">
                <a:solidFill>
                  <a:srgbClr val="0070C0"/>
                </a:solidFill>
                <a:round/>
                <a:headEnd type="none" w="sm" len="sm"/>
                <a:tailEnd type="none" w="sm" len="sm"/>
              </a:ln>
            </p:spPr>
            <p:txBody>
              <a:bodyPr/>
              <a:lstStyle/>
              <a:p>
                <a:endParaRPr lang="zh-CN" altLang="en-US"/>
              </a:p>
            </p:txBody>
          </p:sp>
          <p:sp>
            <p:nvSpPr>
              <p:cNvPr id="137" name="Line 53"/>
              <p:cNvSpPr>
                <a:spLocks noChangeShapeType="1"/>
              </p:cNvSpPr>
              <p:nvPr/>
            </p:nvSpPr>
            <p:spPr bwMode="auto">
              <a:xfrm flipH="1">
                <a:off x="4426" y="2516"/>
                <a:ext cx="96" cy="103"/>
              </a:xfrm>
              <a:prstGeom prst="line">
                <a:avLst/>
              </a:prstGeom>
              <a:noFill/>
              <a:ln w="12700">
                <a:solidFill>
                  <a:srgbClr val="0070C0"/>
                </a:solidFill>
                <a:round/>
                <a:headEnd type="none" w="sm" len="sm"/>
                <a:tailEnd type="none" w="sm" len="sm"/>
              </a:ln>
            </p:spPr>
            <p:txBody>
              <a:bodyPr/>
              <a:lstStyle/>
              <a:p>
                <a:endParaRPr lang="zh-CN" altLang="en-US"/>
              </a:p>
            </p:txBody>
          </p:sp>
          <p:sp>
            <p:nvSpPr>
              <p:cNvPr id="138" name="Line 54"/>
              <p:cNvSpPr>
                <a:spLocks noChangeShapeType="1"/>
              </p:cNvSpPr>
              <p:nvPr/>
            </p:nvSpPr>
            <p:spPr bwMode="auto">
              <a:xfrm flipV="1">
                <a:off x="4240" y="3076"/>
                <a:ext cx="91" cy="103"/>
              </a:xfrm>
              <a:prstGeom prst="line">
                <a:avLst/>
              </a:prstGeom>
              <a:noFill/>
              <a:ln w="12700">
                <a:solidFill>
                  <a:srgbClr val="0070C0"/>
                </a:solidFill>
                <a:round/>
                <a:headEnd type="none" w="sm" len="sm"/>
                <a:tailEnd type="none" w="sm" len="sm"/>
              </a:ln>
            </p:spPr>
            <p:txBody>
              <a:bodyPr/>
              <a:lstStyle/>
              <a:p>
                <a:endParaRPr lang="zh-CN" altLang="en-US"/>
              </a:p>
            </p:txBody>
          </p:sp>
          <p:sp>
            <p:nvSpPr>
              <p:cNvPr id="139" name="Line 55"/>
              <p:cNvSpPr>
                <a:spLocks noChangeShapeType="1"/>
              </p:cNvSpPr>
              <p:nvPr/>
            </p:nvSpPr>
            <p:spPr bwMode="auto">
              <a:xfrm flipV="1">
                <a:off x="4331" y="2797"/>
                <a:ext cx="0" cy="273"/>
              </a:xfrm>
              <a:prstGeom prst="line">
                <a:avLst/>
              </a:prstGeom>
              <a:noFill/>
              <a:ln w="12700">
                <a:solidFill>
                  <a:srgbClr val="0070C0"/>
                </a:solidFill>
                <a:round/>
                <a:headEnd type="none" w="sm" len="sm"/>
                <a:tailEnd type="none" w="sm" len="sm"/>
              </a:ln>
            </p:spPr>
            <p:txBody>
              <a:bodyPr/>
              <a:lstStyle/>
              <a:p>
                <a:endParaRPr lang="zh-CN" altLang="en-US"/>
              </a:p>
            </p:txBody>
          </p:sp>
          <p:sp>
            <p:nvSpPr>
              <p:cNvPr id="140" name="Line 56"/>
              <p:cNvSpPr>
                <a:spLocks noChangeShapeType="1"/>
              </p:cNvSpPr>
              <p:nvPr/>
            </p:nvSpPr>
            <p:spPr bwMode="auto">
              <a:xfrm flipH="1">
                <a:off x="4242" y="2800"/>
                <a:ext cx="89" cy="103"/>
              </a:xfrm>
              <a:prstGeom prst="line">
                <a:avLst/>
              </a:prstGeom>
              <a:noFill/>
              <a:ln w="12700">
                <a:solidFill>
                  <a:srgbClr val="0070C0"/>
                </a:solidFill>
                <a:round/>
                <a:headEnd type="none" w="sm" len="sm"/>
                <a:tailEnd type="none" w="sm" len="sm"/>
              </a:ln>
            </p:spPr>
            <p:txBody>
              <a:bodyPr/>
              <a:lstStyle/>
              <a:p>
                <a:endParaRPr lang="zh-CN" altLang="en-US"/>
              </a:p>
            </p:txBody>
          </p:sp>
          <p:sp>
            <p:nvSpPr>
              <p:cNvPr id="141" name="Line 57"/>
              <p:cNvSpPr>
                <a:spLocks noChangeShapeType="1"/>
              </p:cNvSpPr>
              <p:nvPr/>
            </p:nvSpPr>
            <p:spPr bwMode="auto">
              <a:xfrm flipH="1">
                <a:off x="4050" y="2797"/>
                <a:ext cx="281" cy="1"/>
              </a:xfrm>
              <a:prstGeom prst="line">
                <a:avLst/>
              </a:prstGeom>
              <a:noFill/>
              <a:ln w="12700">
                <a:solidFill>
                  <a:srgbClr val="0070C0"/>
                </a:solidFill>
                <a:round/>
                <a:headEnd type="none" w="sm" len="sm"/>
                <a:tailEnd type="none" w="sm" len="sm"/>
              </a:ln>
            </p:spPr>
            <p:txBody>
              <a:bodyPr/>
              <a:lstStyle/>
              <a:p>
                <a:endParaRPr lang="zh-CN" altLang="en-US"/>
              </a:p>
            </p:txBody>
          </p:sp>
          <p:sp>
            <p:nvSpPr>
              <p:cNvPr id="142" name="Line 58"/>
              <p:cNvSpPr>
                <a:spLocks noChangeShapeType="1"/>
              </p:cNvSpPr>
              <p:nvPr/>
            </p:nvSpPr>
            <p:spPr bwMode="auto">
              <a:xfrm flipH="1">
                <a:off x="3958" y="2800"/>
                <a:ext cx="90" cy="101"/>
              </a:xfrm>
              <a:prstGeom prst="line">
                <a:avLst/>
              </a:prstGeom>
              <a:noFill/>
              <a:ln w="12700">
                <a:solidFill>
                  <a:srgbClr val="0070C0"/>
                </a:solidFill>
                <a:round/>
                <a:headEnd type="none" w="sm" len="sm"/>
                <a:tailEnd type="none" w="sm" len="sm"/>
              </a:ln>
            </p:spPr>
            <p:txBody>
              <a:bodyPr/>
              <a:lstStyle/>
              <a:p>
                <a:endParaRPr lang="zh-CN" altLang="en-US"/>
              </a:p>
            </p:txBody>
          </p:sp>
          <p:sp>
            <p:nvSpPr>
              <p:cNvPr id="143" name="Line 59"/>
              <p:cNvSpPr>
                <a:spLocks noChangeShapeType="1"/>
              </p:cNvSpPr>
              <p:nvPr/>
            </p:nvSpPr>
            <p:spPr bwMode="auto">
              <a:xfrm flipV="1">
                <a:off x="3765" y="3076"/>
                <a:ext cx="96" cy="103"/>
              </a:xfrm>
              <a:prstGeom prst="line">
                <a:avLst/>
              </a:prstGeom>
              <a:noFill/>
              <a:ln w="12700">
                <a:solidFill>
                  <a:srgbClr val="0070C0"/>
                </a:solidFill>
                <a:round/>
                <a:headEnd type="none" w="sm" len="sm"/>
                <a:tailEnd type="none" w="sm" len="sm"/>
              </a:ln>
            </p:spPr>
            <p:txBody>
              <a:bodyPr/>
              <a:lstStyle/>
              <a:p>
                <a:endParaRPr lang="zh-CN" altLang="en-US"/>
              </a:p>
            </p:txBody>
          </p:sp>
          <p:sp>
            <p:nvSpPr>
              <p:cNvPr id="144" name="Line 60"/>
              <p:cNvSpPr>
                <a:spLocks noChangeShapeType="1"/>
              </p:cNvSpPr>
              <p:nvPr/>
            </p:nvSpPr>
            <p:spPr bwMode="auto">
              <a:xfrm flipV="1">
                <a:off x="3862" y="2906"/>
                <a:ext cx="0" cy="166"/>
              </a:xfrm>
              <a:prstGeom prst="line">
                <a:avLst/>
              </a:prstGeom>
              <a:noFill/>
              <a:ln w="12700">
                <a:solidFill>
                  <a:srgbClr val="0070C0"/>
                </a:solidFill>
                <a:round/>
                <a:headEnd type="none" w="sm" len="sm"/>
                <a:tailEnd type="none" w="sm" len="sm"/>
              </a:ln>
            </p:spPr>
            <p:txBody>
              <a:bodyPr/>
              <a:lstStyle/>
              <a:p>
                <a:endParaRPr lang="zh-CN" altLang="en-US"/>
              </a:p>
            </p:txBody>
          </p:sp>
          <p:sp>
            <p:nvSpPr>
              <p:cNvPr id="145" name="Line 61"/>
              <p:cNvSpPr>
                <a:spLocks noChangeShapeType="1"/>
              </p:cNvSpPr>
              <p:nvPr/>
            </p:nvSpPr>
            <p:spPr bwMode="auto">
              <a:xfrm flipH="1">
                <a:off x="3766" y="2907"/>
                <a:ext cx="94" cy="100"/>
              </a:xfrm>
              <a:prstGeom prst="line">
                <a:avLst/>
              </a:prstGeom>
              <a:noFill/>
              <a:ln w="12700">
                <a:solidFill>
                  <a:srgbClr val="0070C0"/>
                </a:solidFill>
                <a:round/>
                <a:headEnd type="none" w="sm" len="sm"/>
                <a:tailEnd type="none" w="sm" len="sm"/>
              </a:ln>
            </p:spPr>
            <p:txBody>
              <a:bodyPr/>
              <a:lstStyle/>
              <a:p>
                <a:endParaRPr lang="zh-CN" altLang="en-US"/>
              </a:p>
            </p:txBody>
          </p:sp>
          <p:sp>
            <p:nvSpPr>
              <p:cNvPr id="146" name="Line 62"/>
              <p:cNvSpPr>
                <a:spLocks noChangeShapeType="1"/>
              </p:cNvSpPr>
              <p:nvPr/>
            </p:nvSpPr>
            <p:spPr bwMode="auto">
              <a:xfrm flipH="1">
                <a:off x="3612" y="2904"/>
                <a:ext cx="250" cy="2"/>
              </a:xfrm>
              <a:prstGeom prst="line">
                <a:avLst/>
              </a:prstGeom>
              <a:noFill/>
              <a:ln w="12700">
                <a:solidFill>
                  <a:srgbClr val="0070C0"/>
                </a:solidFill>
                <a:round/>
                <a:headEnd type="none" w="sm" len="sm"/>
                <a:tailEnd type="none" w="sm" len="sm"/>
              </a:ln>
            </p:spPr>
            <p:txBody>
              <a:bodyPr/>
              <a:lstStyle/>
              <a:p>
                <a:endParaRPr lang="zh-CN" altLang="en-US"/>
              </a:p>
            </p:txBody>
          </p:sp>
          <p:sp>
            <p:nvSpPr>
              <p:cNvPr id="147" name="Line 63"/>
              <p:cNvSpPr>
                <a:spLocks noChangeShapeType="1"/>
              </p:cNvSpPr>
              <p:nvPr/>
            </p:nvSpPr>
            <p:spPr bwMode="auto">
              <a:xfrm flipH="1">
                <a:off x="3514" y="2907"/>
                <a:ext cx="94" cy="103"/>
              </a:xfrm>
              <a:prstGeom prst="line">
                <a:avLst/>
              </a:prstGeom>
              <a:noFill/>
              <a:ln w="12700">
                <a:solidFill>
                  <a:srgbClr val="0070C0"/>
                </a:solidFill>
                <a:round/>
                <a:headEnd type="none" w="sm" len="sm"/>
                <a:tailEnd type="none" w="sm" len="sm"/>
              </a:ln>
            </p:spPr>
            <p:txBody>
              <a:bodyPr/>
              <a:lstStyle/>
              <a:p>
                <a:endParaRPr lang="zh-CN" altLang="en-US"/>
              </a:p>
            </p:txBody>
          </p:sp>
          <p:sp>
            <p:nvSpPr>
              <p:cNvPr id="148" name="Line 64"/>
              <p:cNvSpPr>
                <a:spLocks noChangeShapeType="1"/>
              </p:cNvSpPr>
              <p:nvPr/>
            </p:nvSpPr>
            <p:spPr bwMode="auto">
              <a:xfrm flipV="1">
                <a:off x="3326" y="3076"/>
                <a:ext cx="89" cy="102"/>
              </a:xfrm>
              <a:prstGeom prst="line">
                <a:avLst/>
              </a:prstGeom>
              <a:noFill/>
              <a:ln w="12700">
                <a:solidFill>
                  <a:srgbClr val="0070C0"/>
                </a:solidFill>
                <a:round/>
                <a:headEnd type="none" w="sm" len="sm"/>
                <a:tailEnd type="none" w="sm" len="sm"/>
              </a:ln>
            </p:spPr>
            <p:txBody>
              <a:bodyPr/>
              <a:lstStyle/>
              <a:p>
                <a:endParaRPr lang="zh-CN" altLang="en-US"/>
              </a:p>
            </p:txBody>
          </p:sp>
          <p:sp>
            <p:nvSpPr>
              <p:cNvPr id="149" name="Line 65"/>
              <p:cNvSpPr>
                <a:spLocks noChangeShapeType="1"/>
              </p:cNvSpPr>
              <p:nvPr/>
            </p:nvSpPr>
            <p:spPr bwMode="auto">
              <a:xfrm flipV="1">
                <a:off x="3418" y="3012"/>
                <a:ext cx="0" cy="60"/>
              </a:xfrm>
              <a:prstGeom prst="line">
                <a:avLst/>
              </a:prstGeom>
              <a:noFill/>
              <a:ln w="12700">
                <a:solidFill>
                  <a:srgbClr val="0070C0"/>
                </a:solidFill>
                <a:round/>
                <a:headEnd type="none" w="sm" len="sm"/>
                <a:tailEnd type="none" w="sm" len="sm"/>
              </a:ln>
            </p:spPr>
            <p:txBody>
              <a:bodyPr/>
              <a:lstStyle/>
              <a:p>
                <a:endParaRPr lang="zh-CN" altLang="en-US"/>
              </a:p>
            </p:txBody>
          </p:sp>
          <p:sp>
            <p:nvSpPr>
              <p:cNvPr id="150" name="Line 66"/>
              <p:cNvSpPr>
                <a:spLocks noChangeShapeType="1"/>
              </p:cNvSpPr>
              <p:nvPr/>
            </p:nvSpPr>
            <p:spPr bwMode="auto">
              <a:xfrm flipH="1">
                <a:off x="3328" y="3013"/>
                <a:ext cx="90" cy="95"/>
              </a:xfrm>
              <a:prstGeom prst="line">
                <a:avLst/>
              </a:prstGeom>
              <a:noFill/>
              <a:ln w="12700">
                <a:solidFill>
                  <a:srgbClr val="0070C0"/>
                </a:solidFill>
                <a:round/>
                <a:headEnd type="none" w="sm" len="sm"/>
                <a:tailEnd type="none" w="sm" len="sm"/>
              </a:ln>
            </p:spPr>
            <p:txBody>
              <a:bodyPr/>
              <a:lstStyle/>
              <a:p>
                <a:endParaRPr lang="zh-CN" altLang="en-US"/>
              </a:p>
            </p:txBody>
          </p:sp>
          <p:sp>
            <p:nvSpPr>
              <p:cNvPr id="151" name="Line 67"/>
              <p:cNvSpPr>
                <a:spLocks noChangeShapeType="1"/>
              </p:cNvSpPr>
              <p:nvPr/>
            </p:nvSpPr>
            <p:spPr bwMode="auto">
              <a:xfrm flipV="1">
                <a:off x="3075" y="3013"/>
                <a:ext cx="89" cy="93"/>
              </a:xfrm>
              <a:prstGeom prst="line">
                <a:avLst/>
              </a:prstGeom>
              <a:noFill/>
              <a:ln w="12700">
                <a:solidFill>
                  <a:srgbClr val="0070C0"/>
                </a:solidFill>
                <a:round/>
                <a:headEnd type="none" w="sm" len="sm"/>
                <a:tailEnd type="none" w="sm" len="sm"/>
              </a:ln>
            </p:spPr>
            <p:txBody>
              <a:bodyPr/>
              <a:lstStyle/>
              <a:p>
                <a:endParaRPr lang="zh-CN" altLang="en-US"/>
              </a:p>
            </p:txBody>
          </p:sp>
          <p:sp>
            <p:nvSpPr>
              <p:cNvPr id="152" name="Line 68"/>
              <p:cNvSpPr>
                <a:spLocks noChangeShapeType="1"/>
              </p:cNvSpPr>
              <p:nvPr/>
            </p:nvSpPr>
            <p:spPr bwMode="auto">
              <a:xfrm>
                <a:off x="3168" y="3010"/>
                <a:ext cx="250" cy="2"/>
              </a:xfrm>
              <a:prstGeom prst="line">
                <a:avLst/>
              </a:prstGeom>
              <a:noFill/>
              <a:ln w="12700">
                <a:solidFill>
                  <a:srgbClr val="0070C0"/>
                </a:solidFill>
                <a:round/>
                <a:headEnd type="none" w="sm" len="sm"/>
                <a:tailEnd type="none" w="sm" len="sm"/>
              </a:ln>
            </p:spPr>
            <p:txBody>
              <a:bodyPr/>
              <a:lstStyle/>
              <a:p>
                <a:endParaRPr lang="zh-CN" altLang="en-US"/>
              </a:p>
            </p:txBody>
          </p:sp>
          <p:sp>
            <p:nvSpPr>
              <p:cNvPr id="153" name="Line 69"/>
              <p:cNvSpPr>
                <a:spLocks noChangeShapeType="1"/>
              </p:cNvSpPr>
              <p:nvPr/>
            </p:nvSpPr>
            <p:spPr bwMode="auto">
              <a:xfrm>
                <a:off x="2854" y="3073"/>
                <a:ext cx="220" cy="2"/>
              </a:xfrm>
              <a:prstGeom prst="line">
                <a:avLst/>
              </a:prstGeom>
              <a:noFill/>
              <a:ln w="12700">
                <a:solidFill>
                  <a:srgbClr val="0070C0"/>
                </a:solidFill>
                <a:round/>
                <a:headEnd type="none" w="sm" len="sm"/>
                <a:tailEnd type="none" w="sm" len="sm"/>
              </a:ln>
            </p:spPr>
            <p:txBody>
              <a:bodyPr/>
              <a:lstStyle/>
              <a:p>
                <a:endParaRPr lang="zh-CN" altLang="en-US"/>
              </a:p>
            </p:txBody>
          </p:sp>
          <p:sp>
            <p:nvSpPr>
              <p:cNvPr id="154" name="Line 70"/>
              <p:cNvSpPr>
                <a:spLocks noChangeShapeType="1"/>
              </p:cNvSpPr>
              <p:nvPr/>
            </p:nvSpPr>
            <p:spPr bwMode="auto">
              <a:xfrm>
                <a:off x="3420" y="3073"/>
                <a:ext cx="90" cy="2"/>
              </a:xfrm>
              <a:prstGeom prst="line">
                <a:avLst/>
              </a:prstGeom>
              <a:noFill/>
              <a:ln w="12700">
                <a:solidFill>
                  <a:srgbClr val="0070C0"/>
                </a:solidFill>
                <a:round/>
                <a:headEnd type="none" w="sm" len="sm"/>
                <a:tailEnd type="none" w="sm" len="sm"/>
              </a:ln>
            </p:spPr>
            <p:txBody>
              <a:bodyPr/>
              <a:lstStyle/>
              <a:p>
                <a:endParaRPr lang="zh-CN" altLang="en-US"/>
              </a:p>
            </p:txBody>
          </p:sp>
          <p:sp>
            <p:nvSpPr>
              <p:cNvPr id="155" name="Line 71"/>
              <p:cNvSpPr>
                <a:spLocks noChangeShapeType="1"/>
              </p:cNvSpPr>
              <p:nvPr/>
            </p:nvSpPr>
            <p:spPr bwMode="auto">
              <a:xfrm>
                <a:off x="3866" y="3073"/>
                <a:ext cx="90" cy="2"/>
              </a:xfrm>
              <a:prstGeom prst="line">
                <a:avLst/>
              </a:prstGeom>
              <a:noFill/>
              <a:ln w="12700">
                <a:solidFill>
                  <a:srgbClr val="0070C0"/>
                </a:solidFill>
                <a:round/>
                <a:headEnd type="none" w="sm" len="sm"/>
                <a:tailEnd type="none" w="sm" len="sm"/>
              </a:ln>
            </p:spPr>
            <p:txBody>
              <a:bodyPr/>
              <a:lstStyle/>
              <a:p>
                <a:endParaRPr lang="zh-CN" altLang="en-US"/>
              </a:p>
            </p:txBody>
          </p:sp>
          <p:sp>
            <p:nvSpPr>
              <p:cNvPr id="156" name="Line 72"/>
              <p:cNvSpPr>
                <a:spLocks noChangeShapeType="1"/>
              </p:cNvSpPr>
              <p:nvPr/>
            </p:nvSpPr>
            <p:spPr bwMode="auto">
              <a:xfrm>
                <a:off x="4334" y="3073"/>
                <a:ext cx="90" cy="2"/>
              </a:xfrm>
              <a:prstGeom prst="line">
                <a:avLst/>
              </a:prstGeom>
              <a:noFill/>
              <a:ln w="12700">
                <a:solidFill>
                  <a:srgbClr val="0070C0"/>
                </a:solidFill>
                <a:round/>
                <a:headEnd type="none" w="sm" len="sm"/>
                <a:tailEnd type="none" w="sm" len="sm"/>
              </a:ln>
            </p:spPr>
            <p:txBody>
              <a:bodyPr/>
              <a:lstStyle/>
              <a:p>
                <a:endParaRPr lang="zh-CN" altLang="en-US"/>
              </a:p>
            </p:txBody>
          </p:sp>
          <p:sp>
            <p:nvSpPr>
              <p:cNvPr id="157" name="Line 73"/>
              <p:cNvSpPr>
                <a:spLocks noChangeShapeType="1"/>
              </p:cNvSpPr>
              <p:nvPr/>
            </p:nvSpPr>
            <p:spPr bwMode="auto">
              <a:xfrm>
                <a:off x="4777" y="3073"/>
                <a:ext cx="91" cy="2"/>
              </a:xfrm>
              <a:prstGeom prst="line">
                <a:avLst/>
              </a:prstGeom>
              <a:noFill/>
              <a:ln w="12700">
                <a:solidFill>
                  <a:srgbClr val="0070C0"/>
                </a:solidFill>
                <a:round/>
                <a:headEnd type="none" w="sm" len="sm"/>
                <a:tailEnd type="none" w="sm" len="sm"/>
              </a:ln>
            </p:spPr>
            <p:txBody>
              <a:bodyPr/>
              <a:lstStyle/>
              <a:p>
                <a:endParaRPr lang="zh-CN" altLang="en-US"/>
              </a:p>
            </p:txBody>
          </p:sp>
          <p:sp>
            <p:nvSpPr>
              <p:cNvPr id="158" name="Line 74"/>
              <p:cNvSpPr>
                <a:spLocks noChangeShapeType="1"/>
              </p:cNvSpPr>
              <p:nvPr/>
            </p:nvSpPr>
            <p:spPr bwMode="auto">
              <a:xfrm>
                <a:off x="5214" y="3073"/>
                <a:ext cx="91" cy="2"/>
              </a:xfrm>
              <a:prstGeom prst="line">
                <a:avLst/>
              </a:prstGeom>
              <a:noFill/>
              <a:ln w="12700">
                <a:solidFill>
                  <a:srgbClr val="0070C0"/>
                </a:solidFill>
                <a:round/>
                <a:headEnd type="none" w="sm" len="sm"/>
                <a:tailEnd type="none" w="sm" len="sm"/>
              </a:ln>
            </p:spPr>
            <p:txBody>
              <a:bodyPr/>
              <a:lstStyle/>
              <a:p>
                <a:endParaRPr lang="zh-CN" altLang="en-US"/>
              </a:p>
            </p:txBody>
          </p:sp>
          <p:sp>
            <p:nvSpPr>
              <p:cNvPr id="159" name="Line 75"/>
              <p:cNvSpPr>
                <a:spLocks noChangeShapeType="1"/>
              </p:cNvSpPr>
              <p:nvPr/>
            </p:nvSpPr>
            <p:spPr bwMode="auto">
              <a:xfrm>
                <a:off x="5660" y="3073"/>
                <a:ext cx="182" cy="2"/>
              </a:xfrm>
              <a:prstGeom prst="line">
                <a:avLst/>
              </a:prstGeom>
              <a:noFill/>
              <a:ln w="12700">
                <a:solidFill>
                  <a:srgbClr val="0070C0"/>
                </a:solidFill>
                <a:round/>
                <a:headEnd type="none" w="sm" len="sm"/>
                <a:tailEnd type="none" w="sm" len="sm"/>
              </a:ln>
            </p:spPr>
            <p:txBody>
              <a:bodyPr/>
              <a:lstStyle/>
              <a:p>
                <a:endParaRPr lang="zh-CN" altLang="en-US"/>
              </a:p>
            </p:txBody>
          </p:sp>
        </p:grpSp>
        <p:sp>
          <p:nvSpPr>
            <p:cNvPr id="86" name="AutoShape 90"/>
            <p:cNvSpPr>
              <a:spLocks noChangeArrowheads="1"/>
            </p:cNvSpPr>
            <p:nvPr/>
          </p:nvSpPr>
          <p:spPr bwMode="auto">
            <a:xfrm>
              <a:off x="747" y="719"/>
              <a:ext cx="636" cy="227"/>
            </a:xfrm>
            <a:prstGeom prst="roundRect">
              <a:avLst>
                <a:gd name="adj" fmla="val 16667"/>
              </a:avLst>
            </a:prstGeom>
            <a:solidFill>
              <a:srgbClr val="FFFF99"/>
            </a:solidFill>
            <a:ln w="9525" algn="ctr">
              <a:solidFill>
                <a:schemeClr val="tx1"/>
              </a:solidFill>
              <a:round/>
              <a:headEnd/>
              <a:tailEnd/>
            </a:ln>
          </p:spPr>
          <p:txBody>
            <a:bodyPr wrap="none" lIns="79200" tIns="39600" rIns="79200" bIns="39600" anchor="ctr">
              <a:spAutoFit/>
            </a:bodyPr>
            <a:lstStyle/>
            <a:p>
              <a:pPr defTabSz="801688"/>
              <a:r>
                <a:rPr lang="zh-CN" altLang="en-US" sz="1600" dirty="0">
                  <a:latin typeface="微软雅黑" pitchFamily="34" charset="-122"/>
                  <a:ea typeface="微软雅黑" pitchFamily="34" charset="-122"/>
                </a:rPr>
                <a:t>缺陷成本</a:t>
              </a:r>
            </a:p>
          </p:txBody>
        </p:sp>
      </p:grpSp>
      <p:graphicFrame>
        <p:nvGraphicFramePr>
          <p:cNvPr id="162" name="表格 161"/>
          <p:cNvGraphicFramePr>
            <a:graphicFrameLocks noGrp="1"/>
          </p:cNvGraphicFramePr>
          <p:nvPr>
            <p:extLst>
              <p:ext uri="{D42A27DB-BD31-4B8C-83A1-F6EECF244321}">
                <p14:modId xmlns:p14="http://schemas.microsoft.com/office/powerpoint/2010/main" val="3013693361"/>
              </p:ext>
            </p:extLst>
          </p:nvPr>
        </p:nvGraphicFramePr>
        <p:xfrm>
          <a:off x="8863068" y="981074"/>
          <a:ext cx="3195861" cy="4652568"/>
        </p:xfrm>
        <a:graphic>
          <a:graphicData uri="http://schemas.openxmlformats.org/drawingml/2006/table">
            <a:tbl>
              <a:tblPr firstRow="1" bandRow="1">
                <a:tableStyleId>{00A15C55-8517-42AA-B614-E9B94910E393}</a:tableStyleId>
              </a:tblPr>
              <a:tblGrid>
                <a:gridCol w="1083814">
                  <a:extLst>
                    <a:ext uri="{9D8B030D-6E8A-4147-A177-3AD203B41FA5}">
                      <a16:colId xmlns:a16="http://schemas.microsoft.com/office/drawing/2014/main" val="20000"/>
                    </a:ext>
                  </a:extLst>
                </a:gridCol>
                <a:gridCol w="1336684">
                  <a:extLst>
                    <a:ext uri="{9D8B030D-6E8A-4147-A177-3AD203B41FA5}">
                      <a16:colId xmlns:a16="http://schemas.microsoft.com/office/drawing/2014/main" val="20001"/>
                    </a:ext>
                  </a:extLst>
                </a:gridCol>
                <a:gridCol w="775363">
                  <a:extLst>
                    <a:ext uri="{9D8B030D-6E8A-4147-A177-3AD203B41FA5}">
                      <a16:colId xmlns:a16="http://schemas.microsoft.com/office/drawing/2014/main" val="20002"/>
                    </a:ext>
                  </a:extLst>
                </a:gridCol>
              </a:tblGrid>
              <a:tr h="766011">
                <a:tc>
                  <a:txBody>
                    <a:bodyPr/>
                    <a:lstStyle/>
                    <a:p>
                      <a:pPr algn="ctr">
                        <a:lnSpc>
                          <a:spcPct val="150000"/>
                        </a:lnSpc>
                      </a:pPr>
                      <a:endParaRPr lang="zh-CN" altLang="en-US" sz="1600" dirty="0">
                        <a:latin typeface="+mn-ea"/>
                        <a:ea typeface="+mn-ea"/>
                      </a:endParaRPr>
                    </a:p>
                  </a:txBody>
                  <a:tcPr anchor="ctr"/>
                </a:tc>
                <a:tc>
                  <a:txBody>
                    <a:bodyPr/>
                    <a:lstStyle/>
                    <a:p>
                      <a:pPr algn="ctr">
                        <a:lnSpc>
                          <a:spcPct val="150000"/>
                        </a:lnSpc>
                      </a:pPr>
                      <a:r>
                        <a:rPr lang="zh-CN" altLang="en-US" sz="1600" dirty="0">
                          <a:latin typeface="+mn-ea"/>
                          <a:ea typeface="+mn-ea"/>
                        </a:rPr>
                        <a:t>修复价格</a:t>
                      </a:r>
                      <a:r>
                        <a:rPr lang="en-US" altLang="zh-CN" sz="1600" dirty="0">
                          <a:latin typeface="+mn-ea"/>
                          <a:ea typeface="+mn-ea"/>
                        </a:rPr>
                        <a:t>(RMB)</a:t>
                      </a:r>
                      <a:endParaRPr lang="zh-CN" altLang="en-US" sz="1600" dirty="0">
                        <a:latin typeface="+mn-ea"/>
                        <a:ea typeface="+mn-ea"/>
                      </a:endParaRPr>
                    </a:p>
                  </a:txBody>
                  <a:tcPr anchor="ctr"/>
                </a:tc>
                <a:tc>
                  <a:txBody>
                    <a:bodyPr/>
                    <a:lstStyle/>
                    <a:p>
                      <a:pPr algn="ctr">
                        <a:lnSpc>
                          <a:spcPct val="150000"/>
                        </a:lnSpc>
                      </a:pPr>
                      <a:r>
                        <a:rPr lang="zh-CN" altLang="en-US" sz="1600" dirty="0">
                          <a:latin typeface="+mn-ea"/>
                          <a:ea typeface="+mn-ea"/>
                        </a:rPr>
                        <a:t>比例</a:t>
                      </a:r>
                    </a:p>
                  </a:txBody>
                  <a:tcPr anchor="ctr"/>
                </a:tc>
                <a:extLst>
                  <a:ext uri="{0D108BD9-81ED-4DB2-BD59-A6C34878D82A}">
                    <a16:rowId xmlns:a16="http://schemas.microsoft.com/office/drawing/2014/main" val="10000"/>
                  </a:ext>
                </a:extLst>
              </a:tr>
              <a:tr h="991507">
                <a:tc>
                  <a:txBody>
                    <a:bodyPr/>
                    <a:lstStyle/>
                    <a:p>
                      <a:pPr algn="ctr">
                        <a:lnSpc>
                          <a:spcPct val="150000"/>
                        </a:lnSpc>
                      </a:pPr>
                      <a:r>
                        <a:rPr lang="zh-CN" altLang="en-US" sz="1600" dirty="0">
                          <a:latin typeface="+mn-ea"/>
                          <a:ea typeface="+mn-ea"/>
                        </a:rPr>
                        <a:t>检视</a:t>
                      </a:r>
                    </a:p>
                  </a:txBody>
                  <a:tcPr anchor="ctr"/>
                </a:tc>
                <a:tc>
                  <a:txBody>
                    <a:bodyPr/>
                    <a:lstStyle/>
                    <a:p>
                      <a:pPr algn="ctr">
                        <a:lnSpc>
                          <a:spcPct val="150000"/>
                        </a:lnSpc>
                      </a:pPr>
                      <a:r>
                        <a:rPr lang="en-US" altLang="zh-CN" sz="2000" dirty="0">
                          <a:latin typeface="+mn-ea"/>
                          <a:ea typeface="+mn-ea"/>
                        </a:rPr>
                        <a:t>151</a:t>
                      </a:r>
                      <a:endParaRPr lang="zh-CN" altLang="en-US" sz="2000" dirty="0">
                        <a:latin typeface="+mn-ea"/>
                        <a:ea typeface="+mn-ea"/>
                      </a:endParaRPr>
                    </a:p>
                  </a:txBody>
                  <a:tcPr anchor="ctr"/>
                </a:tc>
                <a:tc>
                  <a:txBody>
                    <a:bodyPr/>
                    <a:lstStyle/>
                    <a:p>
                      <a:pPr algn="ctr">
                        <a:lnSpc>
                          <a:spcPct val="150000"/>
                        </a:lnSpc>
                      </a:pPr>
                      <a:r>
                        <a:rPr lang="en-US" altLang="zh-CN" sz="2000" dirty="0">
                          <a:latin typeface="+mn-ea"/>
                          <a:ea typeface="+mn-ea"/>
                        </a:rPr>
                        <a:t>1</a:t>
                      </a:r>
                      <a:endParaRPr lang="zh-CN" altLang="en-US" sz="2000" dirty="0">
                        <a:latin typeface="+mn-ea"/>
                        <a:ea typeface="+mn-ea"/>
                      </a:endParaRPr>
                    </a:p>
                  </a:txBody>
                  <a:tcPr anchor="ctr"/>
                </a:tc>
                <a:extLst>
                  <a:ext uri="{0D108BD9-81ED-4DB2-BD59-A6C34878D82A}">
                    <a16:rowId xmlns:a16="http://schemas.microsoft.com/office/drawing/2014/main" val="10001"/>
                  </a:ext>
                </a:extLst>
              </a:tr>
              <a:tr h="991507">
                <a:tc>
                  <a:txBody>
                    <a:bodyPr/>
                    <a:lstStyle/>
                    <a:p>
                      <a:pPr algn="ctr">
                        <a:lnSpc>
                          <a:spcPct val="150000"/>
                        </a:lnSpc>
                      </a:pPr>
                      <a:r>
                        <a:rPr lang="zh-CN" altLang="en-US" sz="1600" dirty="0">
                          <a:latin typeface="+mn-ea"/>
                          <a:ea typeface="+mn-ea"/>
                        </a:rPr>
                        <a:t>自测试</a:t>
                      </a:r>
                    </a:p>
                  </a:txBody>
                  <a:tcPr anchor="ctr"/>
                </a:tc>
                <a:tc>
                  <a:txBody>
                    <a:bodyPr/>
                    <a:lstStyle/>
                    <a:p>
                      <a:pPr algn="ctr">
                        <a:lnSpc>
                          <a:spcPct val="150000"/>
                        </a:lnSpc>
                      </a:pPr>
                      <a:r>
                        <a:rPr lang="en-US" altLang="zh-CN" sz="2000" dirty="0">
                          <a:latin typeface="+mn-ea"/>
                          <a:ea typeface="+mn-ea"/>
                        </a:rPr>
                        <a:t>1159</a:t>
                      </a:r>
                      <a:endParaRPr lang="zh-CN" altLang="en-US" sz="2000" dirty="0">
                        <a:latin typeface="+mn-ea"/>
                        <a:ea typeface="+mn-ea"/>
                      </a:endParaRPr>
                    </a:p>
                  </a:txBody>
                  <a:tcPr anchor="ctr"/>
                </a:tc>
                <a:tc>
                  <a:txBody>
                    <a:bodyPr/>
                    <a:lstStyle/>
                    <a:p>
                      <a:pPr algn="ctr">
                        <a:lnSpc>
                          <a:spcPct val="150000"/>
                        </a:lnSpc>
                      </a:pPr>
                      <a:r>
                        <a:rPr lang="en-US" altLang="zh-CN" sz="2000" dirty="0">
                          <a:latin typeface="+mn-ea"/>
                          <a:ea typeface="+mn-ea"/>
                        </a:rPr>
                        <a:t>7.7</a:t>
                      </a:r>
                      <a:endParaRPr lang="zh-CN" altLang="en-US" sz="2000" dirty="0">
                        <a:latin typeface="+mn-ea"/>
                        <a:ea typeface="+mn-ea"/>
                      </a:endParaRPr>
                    </a:p>
                  </a:txBody>
                  <a:tcPr anchor="ctr"/>
                </a:tc>
                <a:extLst>
                  <a:ext uri="{0D108BD9-81ED-4DB2-BD59-A6C34878D82A}">
                    <a16:rowId xmlns:a16="http://schemas.microsoft.com/office/drawing/2014/main" val="10002"/>
                  </a:ext>
                </a:extLst>
              </a:tr>
              <a:tr h="991507">
                <a:tc>
                  <a:txBody>
                    <a:bodyPr/>
                    <a:lstStyle/>
                    <a:p>
                      <a:pPr algn="ctr">
                        <a:lnSpc>
                          <a:spcPct val="150000"/>
                        </a:lnSpc>
                      </a:pPr>
                      <a:r>
                        <a:rPr lang="en-US" altLang="zh-CN" sz="1600" dirty="0">
                          <a:latin typeface="+mn-ea"/>
                          <a:ea typeface="+mn-ea"/>
                        </a:rPr>
                        <a:t>DTS</a:t>
                      </a:r>
                    </a:p>
                  </a:txBody>
                  <a:tcPr anchor="ctr"/>
                </a:tc>
                <a:tc>
                  <a:txBody>
                    <a:bodyPr/>
                    <a:lstStyle/>
                    <a:p>
                      <a:pPr algn="ctr">
                        <a:lnSpc>
                          <a:spcPct val="150000"/>
                        </a:lnSpc>
                      </a:pPr>
                      <a:r>
                        <a:rPr lang="en-US" altLang="zh-CN" sz="2000" dirty="0">
                          <a:latin typeface="+mn-ea"/>
                          <a:ea typeface="+mn-ea"/>
                        </a:rPr>
                        <a:t>9135</a:t>
                      </a:r>
                      <a:endParaRPr lang="zh-CN" altLang="en-US" sz="2000" dirty="0">
                        <a:latin typeface="+mn-ea"/>
                        <a:ea typeface="+mn-ea"/>
                      </a:endParaRPr>
                    </a:p>
                  </a:txBody>
                  <a:tcPr anchor="ctr"/>
                </a:tc>
                <a:tc>
                  <a:txBody>
                    <a:bodyPr/>
                    <a:lstStyle/>
                    <a:p>
                      <a:pPr algn="ctr">
                        <a:lnSpc>
                          <a:spcPct val="150000"/>
                        </a:lnSpc>
                      </a:pPr>
                      <a:r>
                        <a:rPr lang="en-US" altLang="zh-CN" sz="2000" dirty="0">
                          <a:latin typeface="+mn-ea"/>
                          <a:ea typeface="+mn-ea"/>
                        </a:rPr>
                        <a:t>60</a:t>
                      </a:r>
                      <a:endParaRPr lang="zh-CN" altLang="en-US" sz="2000" dirty="0">
                        <a:latin typeface="+mn-ea"/>
                        <a:ea typeface="+mn-ea"/>
                      </a:endParaRPr>
                    </a:p>
                  </a:txBody>
                  <a:tcPr anchor="ctr"/>
                </a:tc>
                <a:extLst>
                  <a:ext uri="{0D108BD9-81ED-4DB2-BD59-A6C34878D82A}">
                    <a16:rowId xmlns:a16="http://schemas.microsoft.com/office/drawing/2014/main" val="10003"/>
                  </a:ext>
                </a:extLst>
              </a:tr>
              <a:tr h="898140">
                <a:tc>
                  <a:txBody>
                    <a:bodyPr/>
                    <a:lstStyle/>
                    <a:p>
                      <a:pPr algn="ctr">
                        <a:lnSpc>
                          <a:spcPct val="150000"/>
                        </a:lnSpc>
                      </a:pPr>
                      <a:r>
                        <a:rPr lang="zh-CN" altLang="en-US" sz="1600" dirty="0">
                          <a:latin typeface="+mn-ea"/>
                          <a:ea typeface="+mn-ea"/>
                        </a:rPr>
                        <a:t>网上问题</a:t>
                      </a:r>
                      <a:endParaRPr lang="en-US" altLang="zh-CN" sz="1600" dirty="0">
                        <a:latin typeface="+mn-ea"/>
                        <a:ea typeface="+mn-ea"/>
                      </a:endParaRPr>
                    </a:p>
                  </a:txBody>
                  <a:tcPr anchor="ctr"/>
                </a:tc>
                <a:tc>
                  <a:txBody>
                    <a:bodyPr/>
                    <a:lstStyle/>
                    <a:p>
                      <a:pPr algn="ctr">
                        <a:lnSpc>
                          <a:spcPct val="150000"/>
                        </a:lnSpc>
                      </a:pPr>
                      <a:r>
                        <a:rPr lang="en-US" altLang="zh-CN" sz="2000" dirty="0">
                          <a:latin typeface="+mn-ea"/>
                          <a:ea typeface="+mn-ea"/>
                        </a:rPr>
                        <a:t>62982</a:t>
                      </a:r>
                      <a:endParaRPr lang="zh-CN" altLang="en-US" sz="2000" dirty="0">
                        <a:latin typeface="+mn-ea"/>
                        <a:ea typeface="+mn-ea"/>
                      </a:endParaRPr>
                    </a:p>
                  </a:txBody>
                  <a:tcPr anchor="ctr"/>
                </a:tc>
                <a:tc>
                  <a:txBody>
                    <a:bodyPr/>
                    <a:lstStyle/>
                    <a:p>
                      <a:pPr algn="ctr">
                        <a:lnSpc>
                          <a:spcPct val="150000"/>
                        </a:lnSpc>
                      </a:pPr>
                      <a:r>
                        <a:rPr lang="en-US" altLang="zh-CN" sz="2000" dirty="0">
                          <a:latin typeface="+mn-ea"/>
                          <a:ea typeface="+mn-ea"/>
                        </a:rPr>
                        <a:t>417</a:t>
                      </a:r>
                      <a:endParaRPr lang="zh-CN" altLang="en-US" sz="2000" dirty="0">
                        <a:latin typeface="+mn-ea"/>
                        <a:ea typeface="+mn-ea"/>
                      </a:endParaRPr>
                    </a:p>
                  </a:txBody>
                  <a:tcPr anchor="ctr"/>
                </a:tc>
                <a:extLst>
                  <a:ext uri="{0D108BD9-81ED-4DB2-BD59-A6C34878D82A}">
                    <a16:rowId xmlns:a16="http://schemas.microsoft.com/office/drawing/2014/main" val="10004"/>
                  </a:ext>
                </a:extLst>
              </a:tr>
            </a:tbl>
          </a:graphicData>
        </a:graphic>
      </p:graphicFrame>
      <p:sp>
        <p:nvSpPr>
          <p:cNvPr id="163" name="AutoShape 82"/>
          <p:cNvSpPr>
            <a:spLocks noChangeArrowheads="1"/>
          </p:cNvSpPr>
          <p:nvPr/>
        </p:nvSpPr>
        <p:spPr bwMode="auto">
          <a:xfrm>
            <a:off x="8862161" y="5734422"/>
            <a:ext cx="3196768" cy="647700"/>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lIns="78184" tIns="39097" rIns="78184" bIns="39097" anchor="ctr"/>
          <a:lstStyle/>
          <a:p>
            <a:pPr algn="l" eaLnBrk="0" hangingPunct="0">
              <a:spcBef>
                <a:spcPct val="20000"/>
              </a:spcBef>
            </a:pPr>
            <a:r>
              <a:rPr lang="zh-CN" altLang="en-US" sz="1500" dirty="0">
                <a:solidFill>
                  <a:srgbClr val="0000CC"/>
                </a:solidFill>
                <a:latin typeface="微软雅黑" pitchFamily="34" charset="-122"/>
                <a:ea typeface="微软雅黑" pitchFamily="34" charset="-122"/>
              </a:rPr>
              <a:t>数据源：</a:t>
            </a:r>
            <a:r>
              <a:rPr lang="en-US" altLang="zh-CN" sz="1500" dirty="0">
                <a:solidFill>
                  <a:srgbClr val="0000CC"/>
                </a:solidFill>
                <a:latin typeface="微软雅黑" pitchFamily="34" charset="-122"/>
                <a:ea typeface="微软雅黑" pitchFamily="34" charset="-122"/>
              </a:rPr>
              <a:t>2007</a:t>
            </a:r>
            <a:r>
              <a:rPr lang="zh-CN" altLang="en-US" sz="1500" dirty="0">
                <a:solidFill>
                  <a:srgbClr val="0000CC"/>
                </a:solidFill>
                <a:latin typeface="微软雅黑" pitchFamily="34" charset="-122"/>
                <a:ea typeface="微软雅黑" pitchFamily="34" charset="-122"/>
              </a:rPr>
              <a:t>年接入网</a:t>
            </a:r>
            <a:r>
              <a:rPr lang="en-US" altLang="zh-CN" sz="1500" dirty="0">
                <a:solidFill>
                  <a:srgbClr val="0000CC"/>
                </a:solidFill>
                <a:latin typeface="微软雅黑" pitchFamily="34" charset="-122"/>
                <a:ea typeface="微软雅黑" pitchFamily="34" charset="-122"/>
              </a:rPr>
              <a:t>PONC</a:t>
            </a:r>
            <a:r>
              <a:rPr lang="zh-CN" altLang="en-US" sz="1500" dirty="0">
                <a:solidFill>
                  <a:srgbClr val="0000CC"/>
                </a:solidFill>
                <a:latin typeface="微软雅黑" pitchFamily="34" charset="-122"/>
                <a:ea typeface="微软雅黑" pitchFamily="34" charset="-122"/>
              </a:rPr>
              <a:t>核算</a:t>
            </a:r>
          </a:p>
        </p:txBody>
      </p:sp>
    </p:spTree>
    <p:extLst>
      <p:ext uri="{BB962C8B-B14F-4D97-AF65-F5344CB8AC3E}">
        <p14:creationId xmlns:p14="http://schemas.microsoft.com/office/powerpoint/2010/main" val="204348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开发者测试</a:t>
            </a:r>
          </a:p>
        </p:txBody>
      </p:sp>
      <p:sp>
        <p:nvSpPr>
          <p:cNvPr id="3" name="内容占位符 2"/>
          <p:cNvSpPr>
            <a:spLocks noGrp="1"/>
          </p:cNvSpPr>
          <p:nvPr>
            <p:ph idx="1"/>
          </p:nvPr>
        </p:nvSpPr>
        <p:spPr/>
        <p:txBody>
          <a:bodyPr/>
          <a:lstStyle/>
          <a:p>
            <a:pPr marL="0" indent="0">
              <a:buNone/>
            </a:pPr>
            <a:r>
              <a:rPr lang="zh-CN" altLang="zh-CN" sz="2600" b="0" dirty="0"/>
              <a:t>开发者测试的优势</a:t>
            </a:r>
            <a:endParaRPr lang="en-US" altLang="zh-CN" sz="2600" b="0" dirty="0"/>
          </a:p>
          <a:p>
            <a:pPr marL="0" indent="0">
              <a:buNone/>
            </a:pPr>
            <a:endParaRPr lang="zh-CN" altLang="zh-CN" dirty="0"/>
          </a:p>
          <a:p>
            <a:pPr>
              <a:buFont typeface="Wingdings" panose="05000000000000000000" pitchFamily="2" charset="2"/>
              <a:buChar char="p"/>
            </a:pPr>
            <a:r>
              <a:rPr lang="zh-CN" altLang="zh-CN" b="0" dirty="0"/>
              <a:t>测试环境依赖低</a:t>
            </a:r>
            <a:endParaRPr lang="en-US" altLang="zh-CN" b="0" dirty="0"/>
          </a:p>
          <a:p>
            <a:pPr>
              <a:buFont typeface="Wingdings" panose="05000000000000000000" pitchFamily="2" charset="2"/>
              <a:buChar char="p"/>
            </a:pPr>
            <a:endParaRPr lang="en-US" altLang="zh-CN" b="0" dirty="0"/>
          </a:p>
          <a:p>
            <a:pPr>
              <a:buFont typeface="Wingdings" panose="05000000000000000000" pitchFamily="2" charset="2"/>
              <a:buChar char="p"/>
            </a:pPr>
            <a:r>
              <a:rPr lang="zh-CN" altLang="zh-CN" b="0" dirty="0"/>
              <a:t>功能覆盖成本低、质量高</a:t>
            </a:r>
            <a:endParaRPr lang="en-US" altLang="zh-CN" b="0" dirty="0"/>
          </a:p>
          <a:p>
            <a:pPr>
              <a:buFont typeface="Wingdings" panose="05000000000000000000" pitchFamily="2" charset="2"/>
              <a:buChar char="p"/>
            </a:pPr>
            <a:endParaRPr lang="en-US" altLang="zh-CN" b="0" dirty="0"/>
          </a:p>
          <a:p>
            <a:pPr>
              <a:buFont typeface="Wingdings" panose="05000000000000000000" pitchFamily="2" charset="2"/>
              <a:buChar char="p"/>
            </a:pPr>
            <a:r>
              <a:rPr lang="zh-CN" altLang="zh-CN" b="0" dirty="0"/>
              <a:t>作为防护网，自动化程度高、反馈快，高效可信重构的前提</a:t>
            </a:r>
            <a:endParaRPr lang="en-US" altLang="zh-CN" b="0"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13</a:t>
            </a:fld>
            <a:endParaRPr lang="en-GB" altLang="zh-CN">
              <a:solidFill>
                <a:srgbClr val="000000"/>
              </a:solidFill>
            </a:endParaRPr>
          </a:p>
        </p:txBody>
      </p:sp>
    </p:spTree>
    <p:extLst>
      <p:ext uri="{BB962C8B-B14F-4D97-AF65-F5344CB8AC3E}">
        <p14:creationId xmlns:p14="http://schemas.microsoft.com/office/powerpoint/2010/main" val="2906397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测试框架</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14</a:t>
            </a:fld>
            <a:endParaRPr lang="en-GB" altLang="zh-CN">
              <a:solidFill>
                <a:srgbClr val="000000"/>
              </a:solidFill>
            </a:endParaRPr>
          </a:p>
        </p:txBody>
      </p:sp>
      <p:sp>
        <p:nvSpPr>
          <p:cNvPr id="7" name="矩形 6"/>
          <p:cNvSpPr/>
          <p:nvPr/>
        </p:nvSpPr>
        <p:spPr>
          <a:xfrm>
            <a:off x="480963" y="1019225"/>
            <a:ext cx="9577064" cy="1169551"/>
          </a:xfrm>
          <a:prstGeom prst="rect">
            <a:avLst/>
          </a:prstGeom>
        </p:spPr>
        <p:txBody>
          <a:bodyPr wrap="square">
            <a:spAutoFit/>
          </a:bodyPr>
          <a:lstStyle/>
          <a:p>
            <a:pPr lvl="0" eaLnBrk="0" hangingPunct="0">
              <a:lnSpc>
                <a:spcPct val="140000"/>
              </a:lnSpc>
              <a:buClr>
                <a:srgbClr val="808080"/>
              </a:buClr>
              <a:buSzPct val="60000"/>
            </a:pPr>
            <a:r>
              <a:rPr lang="zh-CN" altLang="en-US" sz="2600" kern="0" dirty="0">
                <a:solidFill>
                  <a:srgbClr val="000000"/>
                </a:solidFill>
                <a:latin typeface="微软雅黑"/>
                <a:ea typeface="微软雅黑"/>
              </a:rPr>
              <a:t>首先来看一个例子：</a:t>
            </a:r>
            <a:endParaRPr lang="en-US" altLang="zh-CN" sz="2600" kern="0" dirty="0">
              <a:solidFill>
                <a:srgbClr val="000000"/>
              </a:solidFill>
              <a:latin typeface="微软雅黑"/>
              <a:ea typeface="微软雅黑"/>
            </a:endParaRPr>
          </a:p>
          <a:p>
            <a:pPr lvl="0" eaLnBrk="0" hangingPunct="0">
              <a:lnSpc>
                <a:spcPct val="140000"/>
              </a:lnSpc>
              <a:buClr>
                <a:srgbClr val="808080"/>
              </a:buClr>
              <a:buSzPct val="60000"/>
            </a:pPr>
            <a:r>
              <a:rPr lang="zh-CN" altLang="en-US" sz="2400" kern="0" dirty="0">
                <a:solidFill>
                  <a:srgbClr val="000000"/>
                </a:solidFill>
                <a:latin typeface="微软雅黑"/>
                <a:ea typeface="微软雅黑"/>
              </a:rPr>
              <a:t>现有如下功能接口，计算正整数的平方，请测试其功能是否正确：</a:t>
            </a:r>
            <a:endParaRPr lang="en-US" altLang="zh-CN" sz="2000" kern="0" dirty="0">
              <a:solidFill>
                <a:srgbClr val="000000"/>
              </a:solidFill>
              <a:latin typeface="微软雅黑"/>
              <a:ea typeface="微软雅黑"/>
            </a:endParaRPr>
          </a:p>
        </p:txBody>
      </p:sp>
      <p:sp>
        <p:nvSpPr>
          <p:cNvPr id="8" name="矩形 7"/>
          <p:cNvSpPr/>
          <p:nvPr/>
        </p:nvSpPr>
        <p:spPr>
          <a:xfrm>
            <a:off x="577651" y="2205658"/>
            <a:ext cx="2711624" cy="2914901"/>
          </a:xfrm>
          <a:prstGeom prst="rect">
            <a:avLst/>
          </a:prstGeom>
          <a:solidFill>
            <a:schemeClr val="bg1">
              <a:lumMod val="95000"/>
            </a:schemeClr>
          </a:solidFill>
        </p:spPr>
        <p:txBody>
          <a:bodyPr wrap="square">
            <a:spAutoFit/>
          </a:bodyPr>
          <a:lstStyle/>
          <a:p>
            <a:pPr lvl="0" eaLnBrk="0" hangingPunct="0">
              <a:lnSpc>
                <a:spcPts val="3200"/>
              </a:lnSpc>
              <a:buClr>
                <a:srgbClr val="808080"/>
              </a:buClr>
              <a:buSzPct val="60000"/>
            </a:pPr>
            <a:r>
              <a:rPr lang="en-US" altLang="zh-CN" kern="0" dirty="0" err="1">
                <a:solidFill>
                  <a:srgbClr val="000000"/>
                </a:solidFill>
                <a:ea typeface="微软雅黑"/>
                <a:cs typeface="Calibri" panose="020F0502020204030204" pitchFamily="34" charset="0"/>
              </a:rPr>
              <a:t>int</a:t>
            </a:r>
            <a:r>
              <a:rPr lang="en-US" altLang="zh-CN" kern="0" dirty="0">
                <a:solidFill>
                  <a:srgbClr val="000000"/>
                </a:solidFill>
                <a:ea typeface="微软雅黑"/>
                <a:cs typeface="Calibri" panose="020F0502020204030204" pitchFamily="34" charset="0"/>
              </a:rPr>
              <a:t> power(</a:t>
            </a:r>
            <a:r>
              <a:rPr lang="en-US" altLang="zh-CN" kern="0" dirty="0" err="1">
                <a:solidFill>
                  <a:srgbClr val="000000"/>
                </a:solidFill>
                <a:ea typeface="微软雅黑"/>
                <a:cs typeface="Calibri" panose="020F0502020204030204" pitchFamily="34" charset="0"/>
              </a:rPr>
              <a:t>int</a:t>
            </a:r>
            <a:r>
              <a:rPr lang="en-US" altLang="zh-CN" kern="0" dirty="0">
                <a:solidFill>
                  <a:srgbClr val="000000"/>
                </a:solidFill>
                <a:ea typeface="微软雅黑"/>
                <a:cs typeface="Calibri" panose="020F0502020204030204" pitchFamily="34" charset="0"/>
              </a:rPr>
              <a:t> value)</a:t>
            </a:r>
          </a:p>
          <a:p>
            <a:pPr lvl="0" eaLnBrk="0" hangingPunct="0">
              <a:lnSpc>
                <a:spcPts val="3200"/>
              </a:lnSpc>
              <a:buClr>
                <a:srgbClr val="808080"/>
              </a:buClr>
              <a:buSzPct val="60000"/>
            </a:pPr>
            <a:r>
              <a:rPr lang="en-US" altLang="zh-CN" kern="0" dirty="0">
                <a:solidFill>
                  <a:srgbClr val="000000"/>
                </a:solidFill>
                <a:ea typeface="微软雅黑"/>
                <a:cs typeface="Calibri" panose="020F0502020204030204" pitchFamily="34" charset="0"/>
              </a:rPr>
              <a:t>{</a:t>
            </a:r>
          </a:p>
          <a:p>
            <a:pPr lvl="0" eaLnBrk="0" hangingPunct="0">
              <a:lnSpc>
                <a:spcPts val="3200"/>
              </a:lnSpc>
              <a:buClr>
                <a:srgbClr val="808080"/>
              </a:buClr>
              <a:buSzPct val="60000"/>
            </a:pPr>
            <a:r>
              <a:rPr lang="en-US" altLang="zh-CN" kern="0" dirty="0">
                <a:solidFill>
                  <a:srgbClr val="000000"/>
                </a:solidFill>
                <a:ea typeface="微软雅黑"/>
                <a:cs typeface="Calibri" panose="020F0502020204030204" pitchFamily="34" charset="0"/>
              </a:rPr>
              <a:t>    if (value &lt; 0) {</a:t>
            </a:r>
          </a:p>
          <a:p>
            <a:pPr lvl="0" eaLnBrk="0" hangingPunct="0">
              <a:lnSpc>
                <a:spcPts val="3200"/>
              </a:lnSpc>
              <a:buClr>
                <a:srgbClr val="808080"/>
              </a:buClr>
              <a:buSzPct val="60000"/>
            </a:pPr>
            <a:r>
              <a:rPr lang="en-US" altLang="zh-CN" kern="0" dirty="0">
                <a:solidFill>
                  <a:srgbClr val="000000"/>
                </a:solidFill>
                <a:ea typeface="微软雅黑"/>
                <a:cs typeface="Calibri" panose="020F0502020204030204" pitchFamily="34" charset="0"/>
              </a:rPr>
              <a:t>        return -1;</a:t>
            </a:r>
          </a:p>
          <a:p>
            <a:pPr lvl="0" eaLnBrk="0" hangingPunct="0">
              <a:lnSpc>
                <a:spcPts val="3200"/>
              </a:lnSpc>
              <a:buClr>
                <a:srgbClr val="808080"/>
              </a:buClr>
              <a:buSzPct val="60000"/>
            </a:pPr>
            <a:r>
              <a:rPr lang="en-US" altLang="zh-CN" kern="0" dirty="0">
                <a:solidFill>
                  <a:srgbClr val="000000"/>
                </a:solidFill>
                <a:ea typeface="微软雅黑"/>
                <a:cs typeface="Calibri" panose="020F0502020204030204" pitchFamily="34" charset="0"/>
              </a:rPr>
              <a:t>    }</a:t>
            </a:r>
          </a:p>
          <a:p>
            <a:pPr lvl="0" eaLnBrk="0" hangingPunct="0">
              <a:lnSpc>
                <a:spcPts val="3200"/>
              </a:lnSpc>
              <a:buClr>
                <a:srgbClr val="808080"/>
              </a:buClr>
              <a:buSzPct val="60000"/>
            </a:pPr>
            <a:r>
              <a:rPr lang="en-US" altLang="zh-CN" kern="0" dirty="0">
                <a:solidFill>
                  <a:srgbClr val="000000"/>
                </a:solidFill>
                <a:ea typeface="微软雅黑"/>
                <a:cs typeface="Calibri" panose="020F0502020204030204" pitchFamily="34" charset="0"/>
              </a:rPr>
              <a:t>    return (value * value);</a:t>
            </a:r>
          </a:p>
          <a:p>
            <a:pPr lvl="0" eaLnBrk="0" hangingPunct="0">
              <a:lnSpc>
                <a:spcPts val="3200"/>
              </a:lnSpc>
              <a:buClr>
                <a:srgbClr val="808080"/>
              </a:buClr>
              <a:buSzPct val="60000"/>
            </a:pPr>
            <a:r>
              <a:rPr lang="en-US" altLang="zh-CN" kern="0" dirty="0">
                <a:solidFill>
                  <a:srgbClr val="000000"/>
                </a:solidFill>
                <a:ea typeface="微软雅黑"/>
                <a:cs typeface="Calibri" panose="020F0502020204030204" pitchFamily="34" charset="0"/>
              </a:rPr>
              <a:t>}</a:t>
            </a:r>
            <a:endParaRPr lang="zh-CN" altLang="en-US" dirty="0">
              <a:cs typeface="Calibri" panose="020F0502020204030204" pitchFamily="34" charset="0"/>
            </a:endParaRPr>
          </a:p>
        </p:txBody>
      </p:sp>
      <p:sp>
        <p:nvSpPr>
          <p:cNvPr id="3" name="矩形 2"/>
          <p:cNvSpPr/>
          <p:nvPr/>
        </p:nvSpPr>
        <p:spPr>
          <a:xfrm>
            <a:off x="7456806" y="2205658"/>
            <a:ext cx="3792760" cy="3000821"/>
          </a:xfrm>
          <a:prstGeom prst="rect">
            <a:avLst/>
          </a:prstGeom>
          <a:solidFill>
            <a:schemeClr val="bg1">
              <a:lumMod val="95000"/>
            </a:schemeClr>
          </a:solidFill>
        </p:spPr>
        <p:txBody>
          <a:bodyPr wrap="square">
            <a:spAutoFit/>
          </a:bodyPr>
          <a:lstStyle/>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value = 3;</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result = power(value);</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if (result == 9) {</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std::cout &lt;&lt; "TEST OK" &lt;&lt; std::endl;</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 else {</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std::cout &lt;&lt; "TEST FAIL" &lt;&lt; std::endl;</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return 0;</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a:t>
            </a:r>
          </a:p>
        </p:txBody>
      </p:sp>
      <p:sp>
        <p:nvSpPr>
          <p:cNvPr id="10" name="矩形 9"/>
          <p:cNvSpPr/>
          <p:nvPr/>
        </p:nvSpPr>
        <p:spPr>
          <a:xfrm>
            <a:off x="3924203" y="2205658"/>
            <a:ext cx="3469528" cy="3000821"/>
          </a:xfrm>
          <a:prstGeom prst="rect">
            <a:avLst/>
          </a:prstGeom>
          <a:solidFill>
            <a:schemeClr val="bg1">
              <a:lumMod val="95000"/>
            </a:schemeClr>
          </a:solidFill>
        </p:spPr>
        <p:txBody>
          <a:bodyPr wrap="square">
            <a:spAutoFit/>
          </a:bodyPr>
          <a:lstStyle/>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int main()</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int value = -1;</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auto result = power(value);</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if (result == -1) {</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std::cout &lt;&lt; "TEST OK" &lt;&lt; std::endl;</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 else {</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std::cout &lt;&lt; "TEST FAIL" &lt;&lt; std::endl;</a:t>
            </a:r>
          </a:p>
          <a:p>
            <a:pPr eaLnBrk="0" hangingPunct="0">
              <a:lnSpc>
                <a:spcPct val="140000"/>
              </a:lnSpc>
              <a:buClr>
                <a:srgbClr val="808080"/>
              </a:buClr>
              <a:buSzPct val="60000"/>
            </a:pPr>
            <a:r>
              <a:rPr lang="zh-CN" altLang="en-US" sz="1500" kern="0" dirty="0">
                <a:solidFill>
                  <a:srgbClr val="000000"/>
                </a:solidFill>
                <a:ea typeface="微软雅黑"/>
                <a:cs typeface="Calibri" panose="020F0502020204030204" pitchFamily="34" charset="0"/>
              </a:rPr>
              <a:t>    }</a:t>
            </a:r>
          </a:p>
        </p:txBody>
      </p:sp>
      <p:sp>
        <p:nvSpPr>
          <p:cNvPr id="11" name="矩形 10"/>
          <p:cNvSpPr/>
          <p:nvPr/>
        </p:nvSpPr>
        <p:spPr>
          <a:xfrm>
            <a:off x="7812635" y="5688909"/>
            <a:ext cx="3469528" cy="646331"/>
          </a:xfrm>
          <a:prstGeom prst="rect">
            <a:avLst/>
          </a:prstGeom>
          <a:solidFill>
            <a:schemeClr val="bg1">
              <a:lumMod val="95000"/>
            </a:schemeClr>
          </a:solidFill>
        </p:spPr>
        <p:txBody>
          <a:bodyPr wrap="square">
            <a:spAutoFit/>
          </a:bodyPr>
          <a:lstStyle/>
          <a:p>
            <a:r>
              <a:rPr lang="en-US" altLang="zh-CN" dirty="0"/>
              <a:t>TEST_OK</a:t>
            </a:r>
          </a:p>
          <a:p>
            <a:r>
              <a:rPr lang="en-US" altLang="zh-CN" dirty="0"/>
              <a:t>TEST_OK</a:t>
            </a:r>
          </a:p>
        </p:txBody>
      </p:sp>
      <p:sp>
        <p:nvSpPr>
          <p:cNvPr id="12" name="右箭头 11"/>
          <p:cNvSpPr/>
          <p:nvPr/>
        </p:nvSpPr>
        <p:spPr>
          <a:xfrm>
            <a:off x="3385963" y="3495986"/>
            <a:ext cx="458374" cy="536854"/>
          </a:xfrm>
          <a:prstGeom prst="rightArrow">
            <a:avLst/>
          </a:prstGeom>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zh-CN" altLang="en-US" sz="1400" dirty="0">
              <a:solidFill>
                <a:srgbClr val="0000FF"/>
              </a:solidFill>
              <a:highlight>
                <a:srgbClr val="FFFFFF"/>
              </a:highlight>
              <a:latin typeface="新宋体" panose="02010609030101010101" pitchFamily="49" charset="-122"/>
              <a:ea typeface="新宋体" panose="02010609030101010101" pitchFamily="49" charset="-122"/>
            </a:endParaRPr>
          </a:p>
        </p:txBody>
      </p:sp>
      <p:sp>
        <p:nvSpPr>
          <p:cNvPr id="5" name="文本框 4"/>
          <p:cNvSpPr txBox="1"/>
          <p:nvPr/>
        </p:nvSpPr>
        <p:spPr>
          <a:xfrm>
            <a:off x="7180775" y="5688908"/>
            <a:ext cx="646331" cy="646331"/>
          </a:xfrm>
          <a:prstGeom prst="rect">
            <a:avLst/>
          </a:prstGeom>
          <a:solidFill>
            <a:schemeClr val="bg1">
              <a:lumMod val="85000"/>
            </a:schemeClr>
          </a:solidFill>
        </p:spPr>
        <p:txBody>
          <a:bodyPr wrap="none" rtlCol="0">
            <a:spAutoFit/>
          </a:bodyPr>
          <a:lstStyle/>
          <a:p>
            <a:r>
              <a:rPr lang="zh-CN" altLang="en-US" dirty="0">
                <a:latin typeface="+mn-ea"/>
                <a:ea typeface="+mn-ea"/>
              </a:rPr>
              <a:t>测试</a:t>
            </a:r>
            <a:endParaRPr lang="en-US" altLang="zh-CN" dirty="0">
              <a:latin typeface="+mn-ea"/>
              <a:ea typeface="+mn-ea"/>
            </a:endParaRPr>
          </a:p>
          <a:p>
            <a:r>
              <a:rPr lang="zh-CN" altLang="en-US" dirty="0">
                <a:latin typeface="+mn-ea"/>
                <a:ea typeface="+mn-ea"/>
              </a:rPr>
              <a:t>输出</a:t>
            </a:r>
          </a:p>
        </p:txBody>
      </p:sp>
      <p:grpSp>
        <p:nvGrpSpPr>
          <p:cNvPr id="20" name="组合 19"/>
          <p:cNvGrpSpPr/>
          <p:nvPr/>
        </p:nvGrpSpPr>
        <p:grpSpPr>
          <a:xfrm>
            <a:off x="2785219" y="2932693"/>
            <a:ext cx="8064896" cy="3417320"/>
            <a:chOff x="2785219" y="2932693"/>
            <a:chExt cx="8064896" cy="3417320"/>
          </a:xfrm>
        </p:grpSpPr>
        <p:sp>
          <p:nvSpPr>
            <p:cNvPr id="15" name="矩形 14"/>
            <p:cNvSpPr/>
            <p:nvPr/>
          </p:nvSpPr>
          <p:spPr bwMode="auto">
            <a:xfrm>
              <a:off x="2785219" y="5703682"/>
              <a:ext cx="3379981" cy="646331"/>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3" name="文本框 12"/>
            <p:cNvSpPr txBox="1"/>
            <p:nvPr/>
          </p:nvSpPr>
          <p:spPr>
            <a:xfrm>
              <a:off x="2969691" y="5842181"/>
              <a:ext cx="2954655" cy="369332"/>
            </a:xfrm>
            <a:prstGeom prst="rect">
              <a:avLst/>
            </a:prstGeom>
            <a:solidFill>
              <a:schemeClr val="bg1">
                <a:lumMod val="95000"/>
              </a:schemeClr>
            </a:solidFill>
          </p:spPr>
          <p:txBody>
            <a:bodyPr wrap="none" rtlCol="0">
              <a:spAutoFit/>
            </a:bodyPr>
            <a:lstStyle/>
            <a:p>
              <a:r>
                <a:rPr lang="zh-CN" altLang="en-US" dirty="0">
                  <a:latin typeface="+mn-ea"/>
                  <a:ea typeface="+mn-ea"/>
                </a:rPr>
                <a:t>开发人员自己编写判断逻辑</a:t>
              </a:r>
            </a:p>
          </p:txBody>
        </p:sp>
        <p:sp>
          <p:nvSpPr>
            <p:cNvPr id="6" name="圆角矩形 5"/>
            <p:cNvSpPr/>
            <p:nvPr/>
          </p:nvSpPr>
          <p:spPr bwMode="auto">
            <a:xfrm>
              <a:off x="4009355" y="3573809"/>
              <a:ext cx="3240360" cy="1546749"/>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4" name="圆角矩形 13"/>
            <p:cNvSpPr/>
            <p:nvPr/>
          </p:nvSpPr>
          <p:spPr bwMode="auto">
            <a:xfrm>
              <a:off x="7609755" y="2932693"/>
              <a:ext cx="3240360" cy="1546749"/>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7" name="直接连接符 16"/>
            <p:cNvCxnSpPr>
              <a:stCxn id="6" idx="2"/>
            </p:cNvCxnSpPr>
            <p:nvPr/>
          </p:nvCxnSpPr>
          <p:spPr bwMode="auto">
            <a:xfrm flipH="1">
              <a:off x="4369395" y="5120558"/>
              <a:ext cx="1260140" cy="583124"/>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14" idx="2"/>
            </p:cNvCxnSpPr>
            <p:nvPr/>
          </p:nvCxnSpPr>
          <p:spPr bwMode="auto">
            <a:xfrm flipH="1">
              <a:off x="4386733" y="4479442"/>
              <a:ext cx="4843202" cy="1224239"/>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右箭头 20"/>
          <p:cNvSpPr/>
          <p:nvPr/>
        </p:nvSpPr>
        <p:spPr>
          <a:xfrm>
            <a:off x="6494444" y="5760513"/>
            <a:ext cx="458374" cy="536854"/>
          </a:xfrm>
          <a:prstGeom prst="rightArrow">
            <a:avLst/>
          </a:prstGeom>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zh-CN" altLang="en-US" sz="1400" dirty="0">
              <a:solidFill>
                <a:srgbClr val="0000FF"/>
              </a:solidFill>
              <a:highlight>
                <a:srgbClr val="FFFFFF"/>
              </a:highlight>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699849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测试框架</a:t>
            </a:r>
          </a:p>
        </p:txBody>
      </p:sp>
      <p:sp>
        <p:nvSpPr>
          <p:cNvPr id="3" name="内容占位符 2"/>
          <p:cNvSpPr>
            <a:spLocks noGrp="1"/>
          </p:cNvSpPr>
          <p:nvPr>
            <p:ph idx="1"/>
          </p:nvPr>
        </p:nvSpPr>
        <p:spPr/>
        <p:txBody>
          <a:bodyPr/>
          <a:lstStyle/>
          <a:p>
            <a:pPr marL="0" indent="0">
              <a:buNone/>
            </a:pPr>
            <a:r>
              <a:rPr lang="zh-CN" altLang="zh-CN" b="0" dirty="0"/>
              <a:t>测试框架提供了</a:t>
            </a:r>
            <a:r>
              <a:rPr lang="zh-CN" altLang="en-US" b="0" dirty="0"/>
              <a:t>较为丰富的功能，如：</a:t>
            </a:r>
            <a:endParaRPr lang="en-US" altLang="zh-CN" b="0" dirty="0"/>
          </a:p>
          <a:p>
            <a:pPr>
              <a:buFont typeface="Wingdings" panose="05000000000000000000" pitchFamily="2" charset="2"/>
              <a:buChar char="p"/>
            </a:pPr>
            <a:r>
              <a:rPr lang="zh-CN" altLang="zh-CN" b="0" dirty="0"/>
              <a:t>用例管理和调度</a:t>
            </a:r>
            <a:endParaRPr lang="en-US" altLang="zh-CN" b="0" dirty="0"/>
          </a:p>
          <a:p>
            <a:pPr>
              <a:buFont typeface="Wingdings" panose="05000000000000000000" pitchFamily="2" charset="2"/>
              <a:buChar char="p"/>
            </a:pPr>
            <a:r>
              <a:rPr lang="zh-CN" altLang="zh-CN" b="0" dirty="0"/>
              <a:t>断言</a:t>
            </a:r>
            <a:endParaRPr lang="en-US" altLang="zh-CN" b="0" dirty="0"/>
          </a:p>
          <a:p>
            <a:pPr>
              <a:buFont typeface="Wingdings" panose="05000000000000000000" pitchFamily="2" charset="2"/>
              <a:buChar char="p"/>
            </a:pPr>
            <a:r>
              <a:rPr lang="zh-CN" altLang="zh-CN" b="0" dirty="0"/>
              <a:t>事件机制</a:t>
            </a:r>
            <a:endParaRPr lang="en-US" altLang="zh-CN" b="0" dirty="0"/>
          </a:p>
          <a:p>
            <a:pPr>
              <a:buFont typeface="Wingdings" panose="05000000000000000000" pitchFamily="2" charset="2"/>
              <a:buChar char="p"/>
            </a:pPr>
            <a:r>
              <a:rPr lang="zh-CN" altLang="zh-CN" b="0" dirty="0"/>
              <a:t>参数化测试等功能</a:t>
            </a:r>
            <a:endParaRPr lang="en-US" altLang="zh-CN" b="0" dirty="0"/>
          </a:p>
          <a:p>
            <a:pPr>
              <a:buFont typeface="Wingdings" panose="05000000000000000000" pitchFamily="2" charset="2"/>
              <a:buChar char="p"/>
            </a:pPr>
            <a:r>
              <a:rPr lang="zh-CN" altLang="en-US" b="0" dirty="0"/>
              <a:t>输出良好的测试结果报告</a:t>
            </a:r>
            <a:endParaRPr lang="en-US" altLang="zh-CN" b="0" dirty="0"/>
          </a:p>
          <a:p>
            <a:pPr marL="0" indent="0">
              <a:buNone/>
            </a:pPr>
            <a:endParaRPr lang="en-US" altLang="zh-CN" b="0" dirty="0"/>
          </a:p>
          <a:p>
            <a:pPr marL="0" indent="0">
              <a:buNone/>
            </a:pPr>
            <a:r>
              <a:rPr lang="zh-CN" altLang="en-US" b="0" dirty="0"/>
              <a:t>可帮助开发人员快速的开发测试用例，提升效率</a:t>
            </a:r>
            <a:endParaRPr lang="en-US" altLang="zh-CN" b="0" dirty="0"/>
          </a:p>
          <a:p>
            <a:pPr marL="0" indent="0">
              <a:buNone/>
            </a:pPr>
            <a:endParaRPr lang="en-US" altLang="zh-CN" b="0" dirty="0"/>
          </a:p>
          <a:p>
            <a:pPr marL="0" indent="0">
              <a:buNone/>
            </a:pPr>
            <a:r>
              <a:rPr lang="en-US" altLang="zh-CN" b="0" dirty="0"/>
              <a:t>C/C++</a:t>
            </a:r>
            <a:r>
              <a:rPr lang="zh-CN" altLang="zh-CN" b="0" dirty="0"/>
              <a:t>单元测试框架</a:t>
            </a:r>
            <a:r>
              <a:rPr lang="zh-CN" altLang="en-US" b="0" dirty="0"/>
              <a:t>：</a:t>
            </a:r>
            <a:r>
              <a:rPr lang="en-US" altLang="zh-CN" b="0" dirty="0" err="1"/>
              <a:t>gtest</a:t>
            </a:r>
            <a:r>
              <a:rPr lang="zh-CN" altLang="en-US" b="0" dirty="0"/>
              <a:t>（</a:t>
            </a:r>
            <a:r>
              <a:rPr lang="en-US" altLang="zh-CN" b="0" dirty="0"/>
              <a:t>google test</a:t>
            </a:r>
            <a:r>
              <a:rPr lang="zh-CN" altLang="en-US" b="0" dirty="0"/>
              <a:t>）</a:t>
            </a:r>
            <a:endParaRPr lang="en-US" altLang="zh-CN" b="0"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15</a:t>
            </a:fld>
            <a:endParaRPr lang="en-GB" altLang="zh-CN">
              <a:solidFill>
                <a:srgbClr val="000000"/>
              </a:solidFill>
            </a:endParaRPr>
          </a:p>
        </p:txBody>
      </p:sp>
    </p:spTree>
    <p:extLst>
      <p:ext uri="{BB962C8B-B14F-4D97-AF65-F5344CB8AC3E}">
        <p14:creationId xmlns:p14="http://schemas.microsoft.com/office/powerpoint/2010/main" val="105983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测试框架</a:t>
            </a:r>
            <a:r>
              <a:rPr lang="en-US" altLang="zh-CN" dirty="0"/>
              <a:t>——</a:t>
            </a:r>
            <a:r>
              <a:rPr lang="en-US" altLang="zh-CN" dirty="0" err="1"/>
              <a:t>gtest</a:t>
            </a:r>
            <a:endParaRPr lang="zh-CN" altLang="en-US" dirty="0"/>
          </a:p>
        </p:txBody>
      </p:sp>
      <p:sp>
        <p:nvSpPr>
          <p:cNvPr id="5" name="矩形 4"/>
          <p:cNvSpPr/>
          <p:nvPr/>
        </p:nvSpPr>
        <p:spPr>
          <a:xfrm>
            <a:off x="615397" y="1053530"/>
            <a:ext cx="10306726" cy="1230593"/>
          </a:xfrm>
          <a:prstGeom prst="rect">
            <a:avLst/>
          </a:prstGeom>
        </p:spPr>
        <p:txBody>
          <a:bodyPr wrap="square">
            <a:spAutoFit/>
          </a:bodyPr>
          <a:lstStyle/>
          <a:p>
            <a:pPr marL="342900" indent="-342900">
              <a:lnSpc>
                <a:spcPct val="200000"/>
              </a:lnSpc>
              <a:buFont typeface="Wingdings" panose="05000000000000000000" pitchFamily="2" charset="2"/>
              <a:buChar char="n"/>
            </a:pPr>
            <a:r>
              <a:rPr lang="en-US" altLang="zh-CN" sz="2000" dirty="0">
                <a:latin typeface="+mn-ea"/>
                <a:ea typeface="+mn-ea"/>
              </a:rPr>
              <a:t>Google</a:t>
            </a:r>
            <a:r>
              <a:rPr lang="zh-CN" altLang="en-US" sz="2000" dirty="0">
                <a:latin typeface="+mn-ea"/>
                <a:ea typeface="+mn-ea"/>
              </a:rPr>
              <a:t>的开源</a:t>
            </a:r>
            <a:r>
              <a:rPr lang="en-US" altLang="zh-CN" sz="2000" dirty="0">
                <a:latin typeface="+mn-ea"/>
                <a:ea typeface="+mn-ea"/>
              </a:rPr>
              <a:t>C++</a:t>
            </a:r>
            <a:r>
              <a:rPr lang="zh-CN" altLang="en-US" sz="2000" dirty="0">
                <a:latin typeface="+mn-ea"/>
                <a:ea typeface="+mn-ea"/>
              </a:rPr>
              <a:t>单元测试框架，对</a:t>
            </a:r>
            <a:r>
              <a:rPr lang="en-US" altLang="zh-CN" sz="2000" dirty="0">
                <a:latin typeface="+mn-ea"/>
                <a:ea typeface="+mn-ea"/>
              </a:rPr>
              <a:t>C++</a:t>
            </a:r>
            <a:r>
              <a:rPr lang="zh-CN" altLang="en-US" sz="2000" dirty="0">
                <a:latin typeface="+mn-ea"/>
                <a:ea typeface="+mn-ea"/>
              </a:rPr>
              <a:t>的各种单元测试场景提供了完备的支持</a:t>
            </a:r>
            <a:endParaRPr lang="en-US" altLang="zh-CN" sz="2000" dirty="0">
              <a:latin typeface="+mn-ea"/>
              <a:ea typeface="+mn-ea"/>
            </a:endParaRPr>
          </a:p>
          <a:p>
            <a:pPr marL="342900" indent="-342900">
              <a:lnSpc>
                <a:spcPct val="200000"/>
              </a:lnSpc>
              <a:buFont typeface="Wingdings" panose="05000000000000000000" pitchFamily="2" charset="2"/>
              <a:buChar char="n"/>
            </a:pPr>
            <a:r>
              <a:rPr lang="zh-CN" altLang="en-US" sz="2000" dirty="0">
                <a:latin typeface="+mn-ea"/>
                <a:ea typeface="+mn-ea"/>
              </a:rPr>
              <a:t>为了方便测试者开发测试用例，</a:t>
            </a:r>
            <a:r>
              <a:rPr lang="en-US" altLang="zh-CN" sz="2000" dirty="0" err="1">
                <a:latin typeface="+mn-ea"/>
                <a:ea typeface="+mn-ea"/>
              </a:rPr>
              <a:t>gtest</a:t>
            </a:r>
            <a:r>
              <a:rPr lang="zh-CN" altLang="en-US" sz="2000" dirty="0">
                <a:latin typeface="+mn-ea"/>
                <a:ea typeface="+mn-ea"/>
              </a:rPr>
              <a:t>框架中的测试代码都是以宏的形式实现的</a:t>
            </a:r>
          </a:p>
        </p:txBody>
      </p:sp>
      <p:sp>
        <p:nvSpPr>
          <p:cNvPr id="8" name="矩形 7"/>
          <p:cNvSpPr/>
          <p:nvPr/>
        </p:nvSpPr>
        <p:spPr>
          <a:xfrm>
            <a:off x="985019" y="2637706"/>
            <a:ext cx="5423985" cy="400110"/>
          </a:xfrm>
          <a:prstGeom prst="rect">
            <a:avLst/>
          </a:prstGeom>
        </p:spPr>
        <p:txBody>
          <a:bodyPr wrap="none">
            <a:spAutoFit/>
          </a:bodyPr>
          <a:lstStyle/>
          <a:p>
            <a:r>
              <a:rPr lang="zh-CN" altLang="en-US" sz="2000" dirty="0">
                <a:latin typeface="+mn-ea"/>
                <a:ea typeface="+mn-ea"/>
                <a:cs typeface="Calibri" panose="020F0502020204030204" pitchFamily="34" charset="0"/>
              </a:rPr>
              <a:t>官方参考：</a:t>
            </a:r>
            <a:r>
              <a:rPr lang="zh-CN" altLang="en-US" sz="2000" dirty="0">
                <a:cs typeface="Calibri" panose="020F0502020204030204" pitchFamily="34" charset="0"/>
              </a:rPr>
              <a:t>https://github.com/google/googletest</a:t>
            </a:r>
          </a:p>
        </p:txBody>
      </p:sp>
    </p:spTree>
    <p:extLst>
      <p:ext uri="{BB962C8B-B14F-4D97-AF65-F5344CB8AC3E}">
        <p14:creationId xmlns:p14="http://schemas.microsoft.com/office/powerpoint/2010/main" val="940452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测试框架</a:t>
            </a:r>
            <a:r>
              <a:rPr lang="en-US" altLang="zh-CN" dirty="0"/>
              <a:t>——</a:t>
            </a:r>
            <a:r>
              <a:rPr lang="en-US" altLang="zh-CN" dirty="0" err="1"/>
              <a:t>gtest</a:t>
            </a:r>
            <a:endParaRPr lang="zh-CN" altLang="en-US" dirty="0"/>
          </a:p>
        </p:txBody>
      </p:sp>
      <p:sp>
        <p:nvSpPr>
          <p:cNvPr id="4" name="矩形 3"/>
          <p:cNvSpPr/>
          <p:nvPr/>
        </p:nvSpPr>
        <p:spPr>
          <a:xfrm>
            <a:off x="590400" y="981522"/>
            <a:ext cx="10547748" cy="2215991"/>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latin typeface="+mn-ea"/>
                <a:ea typeface="+mn-ea"/>
              </a:rPr>
              <a:t>定义测试用例</a:t>
            </a:r>
            <a:endParaRPr lang="en-US" altLang="zh-CN" sz="2000" dirty="0">
              <a:latin typeface="+mn-ea"/>
              <a:ea typeface="+mn-ea"/>
            </a:endParaRPr>
          </a:p>
          <a:p>
            <a:pPr>
              <a:lnSpc>
                <a:spcPct val="150000"/>
              </a:lnSpc>
            </a:pPr>
            <a:r>
              <a:rPr lang="en-US" altLang="zh-CN" dirty="0">
                <a:latin typeface="+mn-ea"/>
                <a:ea typeface="+mn-ea"/>
              </a:rPr>
              <a:t>TEST</a:t>
            </a:r>
            <a:r>
              <a:rPr lang="zh-CN" altLang="en-US" dirty="0">
                <a:latin typeface="+mn-ea"/>
                <a:ea typeface="+mn-ea"/>
              </a:rPr>
              <a:t>宏：</a:t>
            </a:r>
            <a:r>
              <a:rPr lang="en-US" altLang="zh-CN" dirty="0">
                <a:solidFill>
                  <a:srgbClr val="00B0F0"/>
                </a:solidFill>
                <a:latin typeface="+mn-ea"/>
                <a:ea typeface="+mn-ea"/>
              </a:rPr>
              <a:t>TEST(</a:t>
            </a:r>
            <a:r>
              <a:rPr lang="en-US" altLang="zh-CN" dirty="0" err="1">
                <a:solidFill>
                  <a:srgbClr val="00B0F0"/>
                </a:solidFill>
                <a:latin typeface="+mn-ea"/>
                <a:ea typeface="+mn-ea"/>
              </a:rPr>
              <a:t>test_case_name</a:t>
            </a:r>
            <a:r>
              <a:rPr lang="en-US" altLang="zh-CN" dirty="0">
                <a:solidFill>
                  <a:srgbClr val="00B0F0"/>
                </a:solidFill>
                <a:latin typeface="+mn-ea"/>
                <a:ea typeface="+mn-ea"/>
              </a:rPr>
              <a:t>, </a:t>
            </a:r>
            <a:r>
              <a:rPr lang="en-US" altLang="zh-CN" dirty="0" err="1">
                <a:solidFill>
                  <a:srgbClr val="00B0F0"/>
                </a:solidFill>
                <a:latin typeface="+mn-ea"/>
                <a:ea typeface="+mn-ea"/>
              </a:rPr>
              <a:t>test_name</a:t>
            </a:r>
            <a:r>
              <a:rPr lang="en-US" altLang="zh-CN" dirty="0">
                <a:solidFill>
                  <a:srgbClr val="00B0F0"/>
                </a:solidFill>
                <a:latin typeface="+mn-ea"/>
                <a:ea typeface="+mn-ea"/>
              </a:rPr>
              <a:t>)</a:t>
            </a:r>
          </a:p>
          <a:p>
            <a:pPr>
              <a:lnSpc>
                <a:spcPct val="150000"/>
              </a:lnSpc>
            </a:pPr>
            <a:r>
              <a:rPr lang="en-US" altLang="zh-CN" dirty="0" err="1">
                <a:latin typeface="+mn-ea"/>
                <a:ea typeface="+mn-ea"/>
              </a:rPr>
              <a:t>test_case_name</a:t>
            </a:r>
            <a:r>
              <a:rPr lang="zh-CN" altLang="en-US" dirty="0">
                <a:latin typeface="+mn-ea"/>
                <a:ea typeface="+mn-ea"/>
              </a:rPr>
              <a:t>：测试案例名称，一个测试案例可以包含多个测试用例；在编写时，应该将测试用例分组为反映被测代码结构的不同测试案例；测试案例的命名应该体现被测试对象是什么</a:t>
            </a:r>
            <a:endParaRPr lang="en-US" altLang="zh-CN" dirty="0">
              <a:latin typeface="+mn-ea"/>
              <a:ea typeface="+mn-ea"/>
            </a:endParaRPr>
          </a:p>
          <a:p>
            <a:pPr>
              <a:lnSpc>
                <a:spcPct val="150000"/>
              </a:lnSpc>
            </a:pPr>
            <a:r>
              <a:rPr lang="en-US" altLang="zh-CN" dirty="0" err="1">
                <a:latin typeface="+mn-ea"/>
                <a:ea typeface="+mn-ea"/>
              </a:rPr>
              <a:t>test_name</a:t>
            </a:r>
            <a:r>
              <a:rPr lang="zh-CN" altLang="en-US" dirty="0">
                <a:latin typeface="+mn-ea"/>
                <a:ea typeface="+mn-ea"/>
              </a:rPr>
              <a:t>：测试用例名称；测试用例的命名应该体现测试的功能或场景</a:t>
            </a:r>
            <a:endParaRPr lang="en-US" altLang="zh-CN" dirty="0">
              <a:latin typeface="+mn-ea"/>
              <a:ea typeface="+mn-ea"/>
            </a:endParaRPr>
          </a:p>
        </p:txBody>
      </p:sp>
      <p:grpSp>
        <p:nvGrpSpPr>
          <p:cNvPr id="7" name="组合 6"/>
          <p:cNvGrpSpPr/>
          <p:nvPr/>
        </p:nvGrpSpPr>
        <p:grpSpPr>
          <a:xfrm>
            <a:off x="696987" y="3232587"/>
            <a:ext cx="2574739" cy="3150354"/>
            <a:chOff x="3793331" y="1557586"/>
            <a:chExt cx="2574739" cy="3150354"/>
          </a:xfrm>
        </p:grpSpPr>
        <p:sp>
          <p:nvSpPr>
            <p:cNvPr id="9" name="矩形 8"/>
            <p:cNvSpPr/>
            <p:nvPr/>
          </p:nvSpPr>
          <p:spPr>
            <a:xfrm>
              <a:off x="3793331" y="1845618"/>
              <a:ext cx="2574739" cy="2862322"/>
            </a:xfrm>
            <a:prstGeom prst="rect">
              <a:avLst/>
            </a:prstGeom>
            <a:solidFill>
              <a:schemeClr val="bg1">
                <a:lumMod val="95000"/>
              </a:schemeClr>
            </a:solidFill>
          </p:spPr>
          <p:txBody>
            <a:bodyPr wrap="square">
              <a:spAutoFit/>
            </a:bodyPr>
            <a:lstStyle/>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TEST(test, </a:t>
              </a:r>
              <a:r>
                <a:rPr lang="en-US" altLang="zh-CN" sz="1200" kern="0" dirty="0">
                  <a:solidFill>
                    <a:srgbClr val="000000"/>
                  </a:solidFill>
                  <a:ea typeface="微软雅黑"/>
                  <a:cs typeface="Calibri" panose="020F0502020204030204" pitchFamily="34" charset="0"/>
                </a:rPr>
                <a:t>case1</a:t>
              </a: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auto result = power(-1);</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EXPECT_LT(result, 0);</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TEST(test, </a:t>
              </a:r>
              <a:r>
                <a:rPr lang="en-US" altLang="zh-CN" sz="1200" kern="0" dirty="0">
                  <a:solidFill>
                    <a:srgbClr val="000000"/>
                  </a:solidFill>
                  <a:ea typeface="微软雅黑"/>
                  <a:cs typeface="Calibri" panose="020F0502020204030204" pitchFamily="34" charset="0"/>
                </a:rPr>
                <a:t>case2</a:t>
              </a: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auto result = power(0);</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EXPECT_EQ(result, 0);</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TEST(test, </a:t>
              </a:r>
              <a:r>
                <a:rPr lang="en-US" altLang="zh-CN" sz="1200" kern="0" dirty="0">
                  <a:solidFill>
                    <a:srgbClr val="000000"/>
                  </a:solidFill>
                  <a:ea typeface="微软雅黑"/>
                  <a:cs typeface="Calibri" panose="020F0502020204030204" pitchFamily="34" charset="0"/>
                </a:rPr>
                <a:t>case3</a:t>
              </a: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auto result = power(3);</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EXPECT_EQ(result, 9);</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p:txBody>
        </p:sp>
        <p:sp>
          <p:nvSpPr>
            <p:cNvPr id="10" name="圆角矩形 9"/>
            <p:cNvSpPr/>
            <p:nvPr/>
          </p:nvSpPr>
          <p:spPr bwMode="auto">
            <a:xfrm>
              <a:off x="3793331" y="1557586"/>
              <a:ext cx="2574739" cy="288032"/>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200" b="1" dirty="0">
                  <a:solidFill>
                    <a:schemeClr val="bg1"/>
                  </a:solidFill>
                  <a:latin typeface="+mn-ea"/>
                  <a:ea typeface="+mn-ea"/>
                  <a:cs typeface="宋体" charset="-122"/>
                </a:rPr>
                <a:t>不太好的命名方式</a:t>
              </a:r>
              <a:endParaRPr kumimoji="1" lang="zh-CN" altLang="en-US" sz="1200" b="1" i="0" u="none" strike="noStrike" cap="none" normalizeH="0" baseline="0" dirty="0">
                <a:ln>
                  <a:noFill/>
                </a:ln>
                <a:solidFill>
                  <a:schemeClr val="bg1"/>
                </a:solidFill>
                <a:effectLst/>
                <a:latin typeface="+mn-ea"/>
                <a:ea typeface="+mn-ea"/>
                <a:cs typeface="宋体" charset="-122"/>
              </a:endParaRPr>
            </a:p>
          </p:txBody>
        </p:sp>
      </p:grpSp>
      <p:grpSp>
        <p:nvGrpSpPr>
          <p:cNvPr id="11" name="组合 10"/>
          <p:cNvGrpSpPr/>
          <p:nvPr/>
        </p:nvGrpSpPr>
        <p:grpSpPr>
          <a:xfrm>
            <a:off x="6097587" y="3197513"/>
            <a:ext cx="2574739" cy="3150354"/>
            <a:chOff x="3793331" y="1557586"/>
            <a:chExt cx="2574739" cy="3150354"/>
          </a:xfrm>
        </p:grpSpPr>
        <p:sp>
          <p:nvSpPr>
            <p:cNvPr id="12" name="矩形 11"/>
            <p:cNvSpPr/>
            <p:nvPr/>
          </p:nvSpPr>
          <p:spPr>
            <a:xfrm>
              <a:off x="3793331" y="1845618"/>
              <a:ext cx="2574739" cy="2862322"/>
            </a:xfrm>
            <a:prstGeom prst="rect">
              <a:avLst/>
            </a:prstGeom>
            <a:solidFill>
              <a:schemeClr val="bg1">
                <a:lumMod val="95000"/>
              </a:schemeClr>
            </a:solidFill>
          </p:spPr>
          <p:txBody>
            <a:bodyPr wrap="square">
              <a:spAutoFit/>
            </a:bodyPr>
            <a:lstStyle/>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TEST(power_test, negative)</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auto result = power(-1);</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EXPECT_LT(result, 0);</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TEST(power_test, zero)</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auto result = power(0);</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EXPECT_EQ(result, 0);</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TEST(power_test, positive)</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auto result = power(3);</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    EXPECT_EQ(result, 9);</a:t>
              </a:r>
            </a:p>
            <a:p>
              <a:pPr eaLnBrk="0" hangingPunct="0">
                <a:buClr>
                  <a:srgbClr val="808080"/>
                </a:buClr>
                <a:buSzPct val="60000"/>
              </a:pPr>
              <a:r>
                <a:rPr lang="zh-CN" altLang="en-US" sz="1200" kern="0" dirty="0">
                  <a:solidFill>
                    <a:srgbClr val="000000"/>
                  </a:solidFill>
                  <a:ea typeface="微软雅黑"/>
                  <a:cs typeface="Calibri" panose="020F0502020204030204" pitchFamily="34" charset="0"/>
                </a:rPr>
                <a:t>}</a:t>
              </a:r>
            </a:p>
          </p:txBody>
        </p:sp>
        <p:sp>
          <p:nvSpPr>
            <p:cNvPr id="13" name="圆角矩形 12"/>
            <p:cNvSpPr/>
            <p:nvPr/>
          </p:nvSpPr>
          <p:spPr bwMode="auto">
            <a:xfrm>
              <a:off x="3793331" y="1557586"/>
              <a:ext cx="2574739" cy="288032"/>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200" b="1" dirty="0">
                  <a:solidFill>
                    <a:schemeClr val="bg1"/>
                  </a:solidFill>
                  <a:latin typeface="+mn-ea"/>
                  <a:ea typeface="+mn-ea"/>
                  <a:cs typeface="宋体" charset="-122"/>
                </a:rPr>
                <a:t>良好的命名方式</a:t>
              </a:r>
              <a:endParaRPr kumimoji="1" lang="zh-CN" altLang="en-US" sz="1200" b="1" i="0" u="none" strike="noStrike" cap="none" normalizeH="0" baseline="0" dirty="0">
                <a:ln>
                  <a:noFill/>
                </a:ln>
                <a:solidFill>
                  <a:schemeClr val="bg1"/>
                </a:solidFill>
                <a:effectLst/>
                <a:latin typeface="+mn-ea"/>
                <a:ea typeface="+mn-ea"/>
                <a:cs typeface="宋体" charset="-122"/>
              </a:endParaRPr>
            </a:p>
          </p:txBody>
        </p:sp>
      </p:grpSp>
      <p:grpSp>
        <p:nvGrpSpPr>
          <p:cNvPr id="19" name="组合 18"/>
          <p:cNvGrpSpPr/>
          <p:nvPr/>
        </p:nvGrpSpPr>
        <p:grpSpPr>
          <a:xfrm>
            <a:off x="1057027" y="3573810"/>
            <a:ext cx="4540766" cy="410562"/>
            <a:chOff x="1057027" y="3573810"/>
            <a:chExt cx="4540766" cy="410562"/>
          </a:xfrm>
        </p:grpSpPr>
        <p:sp>
          <p:nvSpPr>
            <p:cNvPr id="3" name="文本框 2"/>
            <p:cNvSpPr txBox="1"/>
            <p:nvPr/>
          </p:nvSpPr>
          <p:spPr>
            <a:xfrm>
              <a:off x="3361283" y="3645818"/>
              <a:ext cx="2236510" cy="338554"/>
            </a:xfrm>
            <a:prstGeom prst="rect">
              <a:avLst/>
            </a:prstGeom>
            <a:noFill/>
            <a:ln>
              <a:solidFill>
                <a:srgbClr val="00B0F0"/>
              </a:solidFill>
            </a:ln>
          </p:spPr>
          <p:txBody>
            <a:bodyPr wrap="none" rtlCol="0">
              <a:spAutoFit/>
            </a:bodyPr>
            <a:lstStyle/>
            <a:p>
              <a:r>
                <a:rPr lang="zh-CN" altLang="en-US" sz="1600" dirty="0">
                  <a:latin typeface="+mn-ea"/>
                  <a:ea typeface="+mn-ea"/>
                </a:rPr>
                <a:t>不知道被测者为何物？</a:t>
              </a:r>
            </a:p>
          </p:txBody>
        </p:sp>
        <p:sp>
          <p:nvSpPr>
            <p:cNvPr id="14" name="圆角矩形 13"/>
            <p:cNvSpPr/>
            <p:nvPr/>
          </p:nvSpPr>
          <p:spPr bwMode="auto">
            <a:xfrm>
              <a:off x="1057027" y="3573810"/>
              <a:ext cx="360040" cy="197207"/>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18" name="直接连接符 17"/>
            <p:cNvCxnSpPr>
              <a:stCxn id="14" idx="3"/>
              <a:endCxn id="3" idx="1"/>
            </p:cNvCxnSpPr>
            <p:nvPr/>
          </p:nvCxnSpPr>
          <p:spPr bwMode="auto">
            <a:xfrm>
              <a:off x="1417067" y="3672414"/>
              <a:ext cx="1944216" cy="142681"/>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组合 26"/>
          <p:cNvGrpSpPr/>
          <p:nvPr/>
        </p:nvGrpSpPr>
        <p:grpSpPr>
          <a:xfrm>
            <a:off x="1412805" y="4487878"/>
            <a:ext cx="4468758" cy="366484"/>
            <a:chOff x="1412805" y="4487878"/>
            <a:chExt cx="4468758" cy="366484"/>
          </a:xfrm>
        </p:grpSpPr>
        <p:sp>
          <p:nvSpPr>
            <p:cNvPr id="21" name="文本框 20"/>
            <p:cNvSpPr txBox="1"/>
            <p:nvPr/>
          </p:nvSpPr>
          <p:spPr>
            <a:xfrm>
              <a:off x="3361282" y="4515808"/>
              <a:ext cx="2520281" cy="338554"/>
            </a:xfrm>
            <a:prstGeom prst="rect">
              <a:avLst/>
            </a:prstGeom>
            <a:noFill/>
            <a:ln>
              <a:solidFill>
                <a:srgbClr val="00B0F0"/>
              </a:solidFill>
            </a:ln>
          </p:spPr>
          <p:txBody>
            <a:bodyPr wrap="square" rtlCol="0">
              <a:spAutoFit/>
            </a:bodyPr>
            <a:lstStyle/>
            <a:p>
              <a:r>
                <a:rPr lang="zh-CN" altLang="en-US" sz="1600" dirty="0">
                  <a:latin typeface="+mn-ea"/>
                  <a:ea typeface="+mn-ea"/>
                </a:rPr>
                <a:t>不知道此用例想测试什么？</a:t>
              </a:r>
            </a:p>
          </p:txBody>
        </p:sp>
        <p:sp>
          <p:nvSpPr>
            <p:cNvPr id="22" name="圆角矩形 21"/>
            <p:cNvSpPr/>
            <p:nvPr/>
          </p:nvSpPr>
          <p:spPr bwMode="auto">
            <a:xfrm>
              <a:off x="1412805" y="4487878"/>
              <a:ext cx="360040" cy="197207"/>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23" name="直接连接符 22"/>
            <p:cNvCxnSpPr>
              <a:stCxn id="22" idx="3"/>
              <a:endCxn id="21" idx="1"/>
            </p:cNvCxnSpPr>
            <p:nvPr/>
          </p:nvCxnSpPr>
          <p:spPr bwMode="auto">
            <a:xfrm>
              <a:off x="1772845" y="4586482"/>
              <a:ext cx="1588437" cy="98603"/>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组合 32"/>
          <p:cNvGrpSpPr/>
          <p:nvPr/>
        </p:nvGrpSpPr>
        <p:grpSpPr>
          <a:xfrm>
            <a:off x="6529635" y="3520619"/>
            <a:ext cx="5040560" cy="410562"/>
            <a:chOff x="6385619" y="3520619"/>
            <a:chExt cx="5040560" cy="410562"/>
          </a:xfrm>
        </p:grpSpPr>
        <p:sp>
          <p:nvSpPr>
            <p:cNvPr id="29" name="文本框 28"/>
            <p:cNvSpPr txBox="1"/>
            <p:nvPr/>
          </p:nvSpPr>
          <p:spPr>
            <a:xfrm>
              <a:off x="8982368" y="3592627"/>
              <a:ext cx="2443811" cy="338554"/>
            </a:xfrm>
            <a:prstGeom prst="rect">
              <a:avLst/>
            </a:prstGeom>
            <a:noFill/>
            <a:ln>
              <a:solidFill>
                <a:srgbClr val="00B0F0"/>
              </a:solidFill>
            </a:ln>
          </p:spPr>
          <p:txBody>
            <a:bodyPr wrap="none" rtlCol="0">
              <a:spAutoFit/>
            </a:bodyPr>
            <a:lstStyle/>
            <a:p>
              <a:r>
                <a:rPr lang="zh-CN" altLang="en-US" sz="1600" dirty="0">
                  <a:latin typeface="+mn-ea"/>
                  <a:ea typeface="+mn-ea"/>
                </a:rPr>
                <a:t>表示测试</a:t>
              </a:r>
              <a:r>
                <a:rPr lang="en-US" altLang="zh-CN" sz="1600" dirty="0">
                  <a:latin typeface="+mn-ea"/>
                  <a:ea typeface="+mn-ea"/>
                </a:rPr>
                <a:t>power</a:t>
              </a:r>
              <a:r>
                <a:rPr lang="zh-CN" altLang="en-US" sz="1600" dirty="0">
                  <a:latin typeface="+mn-ea"/>
                  <a:ea typeface="+mn-ea"/>
                </a:rPr>
                <a:t>接口功能</a:t>
              </a:r>
            </a:p>
          </p:txBody>
        </p:sp>
        <p:sp>
          <p:nvSpPr>
            <p:cNvPr id="30" name="圆角矩形 29"/>
            <p:cNvSpPr/>
            <p:nvPr/>
          </p:nvSpPr>
          <p:spPr bwMode="auto">
            <a:xfrm>
              <a:off x="6385619" y="3520619"/>
              <a:ext cx="720080" cy="197207"/>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31" name="直接连接符 30"/>
            <p:cNvCxnSpPr>
              <a:stCxn id="30" idx="3"/>
              <a:endCxn id="29" idx="1"/>
            </p:cNvCxnSpPr>
            <p:nvPr/>
          </p:nvCxnSpPr>
          <p:spPr bwMode="auto">
            <a:xfrm>
              <a:off x="7105699" y="3619223"/>
              <a:ext cx="1876669" cy="142681"/>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7261777" y="4437906"/>
            <a:ext cx="4220086" cy="366484"/>
            <a:chOff x="1412805" y="4487878"/>
            <a:chExt cx="4220086" cy="366484"/>
          </a:xfrm>
        </p:grpSpPr>
        <p:sp>
          <p:nvSpPr>
            <p:cNvPr id="35" name="文本框 34"/>
            <p:cNvSpPr txBox="1"/>
            <p:nvPr/>
          </p:nvSpPr>
          <p:spPr>
            <a:xfrm>
              <a:off x="3272951" y="4515808"/>
              <a:ext cx="2359940" cy="338554"/>
            </a:xfrm>
            <a:prstGeom prst="rect">
              <a:avLst/>
            </a:prstGeom>
            <a:noFill/>
            <a:ln>
              <a:solidFill>
                <a:srgbClr val="00B0F0"/>
              </a:solidFill>
            </a:ln>
          </p:spPr>
          <p:txBody>
            <a:bodyPr wrap="square" rtlCol="0">
              <a:spAutoFit/>
            </a:bodyPr>
            <a:lstStyle/>
            <a:p>
              <a:r>
                <a:rPr lang="zh-CN" altLang="en-US" sz="1600" dirty="0">
                  <a:latin typeface="+mn-ea"/>
                  <a:ea typeface="+mn-ea"/>
                </a:rPr>
                <a:t>表示测试参数为</a:t>
              </a:r>
              <a:r>
                <a:rPr lang="en-US" altLang="zh-CN" sz="1600" dirty="0">
                  <a:latin typeface="+mn-ea"/>
                  <a:ea typeface="+mn-ea"/>
                </a:rPr>
                <a:t>0</a:t>
              </a:r>
              <a:r>
                <a:rPr lang="zh-CN" altLang="en-US" sz="1600" dirty="0">
                  <a:latin typeface="+mn-ea"/>
                  <a:ea typeface="+mn-ea"/>
                </a:rPr>
                <a:t>的场景</a:t>
              </a:r>
            </a:p>
          </p:txBody>
        </p:sp>
        <p:sp>
          <p:nvSpPr>
            <p:cNvPr id="36" name="圆角矩形 35"/>
            <p:cNvSpPr/>
            <p:nvPr/>
          </p:nvSpPr>
          <p:spPr bwMode="auto">
            <a:xfrm>
              <a:off x="1412805" y="4487878"/>
              <a:ext cx="360040" cy="197207"/>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cxnSp>
          <p:nvCxnSpPr>
            <p:cNvPr id="37" name="直接连接符 36"/>
            <p:cNvCxnSpPr>
              <a:stCxn id="36" idx="3"/>
              <a:endCxn id="35" idx="1"/>
            </p:cNvCxnSpPr>
            <p:nvPr/>
          </p:nvCxnSpPr>
          <p:spPr bwMode="auto">
            <a:xfrm>
              <a:off x="1772845" y="4586482"/>
              <a:ext cx="1500106" cy="98603"/>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602799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测试框架</a:t>
            </a:r>
            <a:r>
              <a:rPr lang="en-US" altLang="zh-CN" dirty="0"/>
              <a:t>——</a:t>
            </a:r>
            <a:r>
              <a:rPr lang="en-US" altLang="zh-CN" dirty="0" err="1"/>
              <a:t>gtest</a:t>
            </a:r>
            <a:endParaRPr lang="zh-CN" altLang="en-US" dirty="0"/>
          </a:p>
        </p:txBody>
      </p:sp>
      <p:sp>
        <p:nvSpPr>
          <p:cNvPr id="6" name="矩形 5"/>
          <p:cNvSpPr/>
          <p:nvPr/>
        </p:nvSpPr>
        <p:spPr>
          <a:xfrm>
            <a:off x="590400" y="909514"/>
            <a:ext cx="10547748" cy="193899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dirty="0">
                <a:latin typeface="+mn-ea"/>
                <a:ea typeface="+mn-ea"/>
              </a:rPr>
              <a:t>断言</a:t>
            </a:r>
            <a:endParaRPr lang="en-US" altLang="zh-CN" sz="2000" dirty="0">
              <a:latin typeface="+mn-ea"/>
              <a:ea typeface="+mn-ea"/>
            </a:endParaRPr>
          </a:p>
          <a:p>
            <a:pPr>
              <a:lnSpc>
                <a:spcPct val="150000"/>
              </a:lnSpc>
            </a:pPr>
            <a:r>
              <a:rPr lang="en-US" altLang="zh-CN" sz="2000" dirty="0" err="1">
                <a:latin typeface="+mn-ea"/>
                <a:ea typeface="+mn-ea"/>
              </a:rPr>
              <a:t>gtest</a:t>
            </a:r>
            <a:r>
              <a:rPr lang="zh-CN" altLang="en-US" sz="2000" dirty="0">
                <a:latin typeface="+mn-ea"/>
                <a:ea typeface="+mn-ea"/>
              </a:rPr>
              <a:t>的核心组成，断言用于检测测试用例执行过程中的函数执行结果、输出信息或产生的数据等；所有测试用例都应使用断言判断用例执行结果是否与预期相符，未使用断言的用例通常认为是“无效用例”</a:t>
            </a:r>
            <a:endParaRPr lang="en-US" altLang="zh-CN" sz="2000" dirty="0">
              <a:latin typeface="+mn-ea"/>
              <a:ea typeface="+mn-ea"/>
            </a:endParaRPr>
          </a:p>
        </p:txBody>
      </p:sp>
      <p:sp>
        <p:nvSpPr>
          <p:cNvPr id="3" name="矩形 2"/>
          <p:cNvSpPr/>
          <p:nvPr/>
        </p:nvSpPr>
        <p:spPr>
          <a:xfrm>
            <a:off x="585825" y="2785204"/>
            <a:ext cx="11632442" cy="1292662"/>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2000" dirty="0" err="1">
                <a:solidFill>
                  <a:srgbClr val="333333"/>
                </a:solidFill>
                <a:latin typeface="+mn-ea"/>
                <a:ea typeface="+mn-ea"/>
              </a:rPr>
              <a:t>gtest</a:t>
            </a:r>
            <a:r>
              <a:rPr lang="zh-CN" altLang="en-US" sz="2000" dirty="0">
                <a:solidFill>
                  <a:srgbClr val="333333"/>
                </a:solidFill>
                <a:latin typeface="+mn-ea"/>
                <a:ea typeface="+mn-ea"/>
              </a:rPr>
              <a:t>中断言的宏可以分为两类：一类是</a:t>
            </a:r>
            <a:r>
              <a:rPr lang="en-US" altLang="zh-CN" sz="2000" dirty="0">
                <a:solidFill>
                  <a:srgbClr val="333333"/>
                </a:solidFill>
                <a:latin typeface="+mn-ea"/>
                <a:ea typeface="+mn-ea"/>
              </a:rPr>
              <a:t>ASSERT</a:t>
            </a:r>
            <a:r>
              <a:rPr lang="zh-CN" altLang="en-US" sz="2000" dirty="0">
                <a:solidFill>
                  <a:srgbClr val="333333"/>
                </a:solidFill>
                <a:latin typeface="+mn-ea"/>
                <a:ea typeface="+mn-ea"/>
              </a:rPr>
              <a:t>宏，另一类是</a:t>
            </a:r>
            <a:r>
              <a:rPr lang="en-US" altLang="zh-CN" sz="2000" dirty="0">
                <a:solidFill>
                  <a:srgbClr val="333333"/>
                </a:solidFill>
                <a:latin typeface="+mn-ea"/>
                <a:ea typeface="+mn-ea"/>
              </a:rPr>
              <a:t>EXPECT</a:t>
            </a:r>
            <a:r>
              <a:rPr lang="zh-CN" altLang="en-US" sz="2000" dirty="0">
                <a:solidFill>
                  <a:srgbClr val="333333"/>
                </a:solidFill>
                <a:latin typeface="+mn-ea"/>
                <a:ea typeface="+mn-ea"/>
              </a:rPr>
              <a:t>宏</a:t>
            </a:r>
            <a:endParaRPr lang="en-US" altLang="zh-CN" sz="2000" dirty="0">
              <a:solidFill>
                <a:srgbClr val="333333"/>
              </a:solidFill>
              <a:latin typeface="+mn-ea"/>
              <a:ea typeface="+mn-ea"/>
            </a:endParaRPr>
          </a:p>
          <a:p>
            <a:pPr>
              <a:lnSpc>
                <a:spcPct val="150000"/>
              </a:lnSpc>
            </a:pPr>
            <a:r>
              <a:rPr lang="en-US" altLang="zh-CN" sz="1600" dirty="0">
                <a:latin typeface="+mn-ea"/>
                <a:ea typeface="+mn-ea"/>
              </a:rPr>
              <a:t>ASSERT_</a:t>
            </a:r>
            <a:r>
              <a:rPr lang="zh-CN" altLang="en-US" sz="1600" dirty="0">
                <a:latin typeface="+mn-ea"/>
                <a:ea typeface="+mn-ea"/>
              </a:rPr>
              <a:t>系列：如果当前点检测失败则退出当前函数</a:t>
            </a:r>
            <a:endParaRPr lang="en-US" altLang="zh-CN" sz="1600" dirty="0">
              <a:latin typeface="+mn-ea"/>
              <a:ea typeface="+mn-ea"/>
            </a:endParaRPr>
          </a:p>
          <a:p>
            <a:pPr>
              <a:lnSpc>
                <a:spcPct val="150000"/>
              </a:lnSpc>
            </a:pPr>
            <a:r>
              <a:rPr lang="en-US" altLang="zh-CN" sz="1600" dirty="0">
                <a:latin typeface="+mn-ea"/>
                <a:ea typeface="+mn-ea"/>
              </a:rPr>
              <a:t>EXPECT_</a:t>
            </a:r>
            <a:r>
              <a:rPr lang="zh-CN" altLang="en-US" sz="1600" dirty="0">
                <a:latin typeface="+mn-ea"/>
                <a:ea typeface="+mn-ea"/>
              </a:rPr>
              <a:t>系列：如果当前点检测失败则继续往下执行</a:t>
            </a:r>
          </a:p>
        </p:txBody>
      </p:sp>
      <p:sp>
        <p:nvSpPr>
          <p:cNvPr id="5" name="矩形 4"/>
          <p:cNvSpPr/>
          <p:nvPr/>
        </p:nvSpPr>
        <p:spPr>
          <a:xfrm>
            <a:off x="590399" y="6166098"/>
            <a:ext cx="10403731" cy="369332"/>
          </a:xfrm>
          <a:prstGeom prst="rect">
            <a:avLst/>
          </a:prstGeom>
        </p:spPr>
        <p:txBody>
          <a:bodyPr wrap="square">
            <a:spAutoFit/>
          </a:bodyPr>
          <a:lstStyle/>
          <a:p>
            <a:r>
              <a:rPr lang="zh-CN" altLang="en-US" dirty="0">
                <a:latin typeface="+mn-ea"/>
                <a:ea typeface="+mn-ea"/>
              </a:rPr>
              <a:t>详细可参考：https://github.com/google/googletest/blob/master/googletest/docs/primer.md</a:t>
            </a:r>
          </a:p>
        </p:txBody>
      </p:sp>
      <p:graphicFrame>
        <p:nvGraphicFramePr>
          <p:cNvPr id="8" name="表格 7"/>
          <p:cNvGraphicFramePr>
            <a:graphicFrameLocks noGrp="1"/>
          </p:cNvGraphicFramePr>
          <p:nvPr>
            <p:extLst>
              <p:ext uri="{D42A27DB-BD31-4B8C-83A1-F6EECF244321}">
                <p14:modId xmlns:p14="http://schemas.microsoft.com/office/powerpoint/2010/main" val="458144422"/>
              </p:ext>
            </p:extLst>
          </p:nvPr>
        </p:nvGraphicFramePr>
        <p:xfrm>
          <a:off x="696987" y="4060313"/>
          <a:ext cx="9865096" cy="1656588"/>
        </p:xfrm>
        <a:graphic>
          <a:graphicData uri="http://schemas.openxmlformats.org/drawingml/2006/table">
            <a:tbl>
              <a:tblPr firstRow="1" bandRow="1">
                <a:tableStyleId>{00A15C55-8517-42AA-B614-E9B94910E393}</a:tableStyleId>
              </a:tblPr>
              <a:tblGrid>
                <a:gridCol w="1780168">
                  <a:extLst>
                    <a:ext uri="{9D8B030D-6E8A-4147-A177-3AD203B41FA5}">
                      <a16:colId xmlns:a16="http://schemas.microsoft.com/office/drawing/2014/main" val="20000"/>
                    </a:ext>
                  </a:extLst>
                </a:gridCol>
                <a:gridCol w="4079551">
                  <a:extLst>
                    <a:ext uri="{9D8B030D-6E8A-4147-A177-3AD203B41FA5}">
                      <a16:colId xmlns:a16="http://schemas.microsoft.com/office/drawing/2014/main" val="20001"/>
                    </a:ext>
                  </a:extLst>
                </a:gridCol>
                <a:gridCol w="4005377">
                  <a:extLst>
                    <a:ext uri="{9D8B030D-6E8A-4147-A177-3AD203B41FA5}">
                      <a16:colId xmlns:a16="http://schemas.microsoft.com/office/drawing/2014/main" val="20002"/>
                    </a:ext>
                  </a:extLst>
                </a:gridCol>
              </a:tblGrid>
              <a:tr h="370840">
                <a:tc>
                  <a:txBody>
                    <a:bodyPr/>
                    <a:lstStyle/>
                    <a:p>
                      <a:pPr>
                        <a:lnSpc>
                          <a:spcPct val="150000"/>
                        </a:lnSpc>
                      </a:pPr>
                      <a:endParaRPr lang="zh-CN" altLang="en-US" sz="1600" dirty="0">
                        <a:latin typeface="+mn-ea"/>
                        <a:ea typeface="+mn-ea"/>
                      </a:endParaRPr>
                    </a:p>
                  </a:txBody>
                  <a:tcPr/>
                </a:tc>
                <a:tc>
                  <a:txBody>
                    <a:bodyPr/>
                    <a:lstStyle/>
                    <a:p>
                      <a:pPr>
                        <a:lnSpc>
                          <a:spcPct val="150000"/>
                        </a:lnSpc>
                      </a:pPr>
                      <a:r>
                        <a:rPr lang="en-US" altLang="zh-CN" sz="1600" dirty="0">
                          <a:latin typeface="+mn-ea"/>
                          <a:ea typeface="+mn-ea"/>
                        </a:rPr>
                        <a:t>ASSERT_XX</a:t>
                      </a:r>
                      <a:endParaRPr lang="zh-CN" altLang="en-US" sz="1600" dirty="0">
                        <a:latin typeface="+mn-ea"/>
                        <a:ea typeface="+mn-ea"/>
                      </a:endParaRPr>
                    </a:p>
                  </a:txBody>
                  <a:tcPr/>
                </a:tc>
                <a:tc>
                  <a:txBody>
                    <a:bodyPr/>
                    <a:lstStyle/>
                    <a:p>
                      <a:pPr>
                        <a:lnSpc>
                          <a:spcPct val="150000"/>
                        </a:lnSpc>
                      </a:pPr>
                      <a:r>
                        <a:rPr lang="en-US" altLang="zh-CN" sz="1600" dirty="0">
                          <a:latin typeface="+mn-ea"/>
                          <a:ea typeface="+mn-ea"/>
                        </a:rPr>
                        <a:t>EXPECT_XX</a:t>
                      </a:r>
                      <a:endParaRPr lang="zh-CN" altLang="en-US" sz="1600" dirty="0">
                        <a:latin typeface="+mn-ea"/>
                        <a:ea typeface="+mn-ea"/>
                      </a:endParaRPr>
                    </a:p>
                  </a:txBody>
                  <a:tcPr/>
                </a:tc>
                <a:extLst>
                  <a:ext uri="{0D108BD9-81ED-4DB2-BD59-A6C34878D82A}">
                    <a16:rowId xmlns:a16="http://schemas.microsoft.com/office/drawing/2014/main" val="10000"/>
                  </a:ext>
                </a:extLst>
              </a:tr>
              <a:tr h="370840">
                <a:tc>
                  <a:txBody>
                    <a:bodyPr/>
                    <a:lstStyle/>
                    <a:p>
                      <a:pPr>
                        <a:lnSpc>
                          <a:spcPct val="150000"/>
                        </a:lnSpc>
                      </a:pPr>
                      <a:r>
                        <a:rPr lang="en-US" altLang="zh-CN" sz="1600" dirty="0">
                          <a:latin typeface="+mn-ea"/>
                          <a:ea typeface="+mn-ea"/>
                        </a:rPr>
                        <a:t>bool</a:t>
                      </a:r>
                      <a:r>
                        <a:rPr lang="zh-CN" altLang="en-US" sz="1600" dirty="0">
                          <a:latin typeface="+mn-ea"/>
                          <a:ea typeface="+mn-ea"/>
                        </a:rPr>
                        <a:t>值检查</a:t>
                      </a:r>
                    </a:p>
                  </a:txBody>
                  <a:tcPr/>
                </a:tc>
                <a:tc>
                  <a:txBody>
                    <a:bodyPr/>
                    <a:lstStyle/>
                    <a:p>
                      <a:pPr>
                        <a:lnSpc>
                          <a:spcPct val="150000"/>
                        </a:lnSpc>
                      </a:pPr>
                      <a:r>
                        <a:rPr lang="en-US" altLang="zh-CN" sz="1600" dirty="0">
                          <a:latin typeface="+mn-ea"/>
                          <a:ea typeface="+mn-ea"/>
                        </a:rPr>
                        <a:t>TRUE, FALSE</a:t>
                      </a:r>
                      <a:endParaRPr lang="zh-CN" altLang="en-US" sz="1600" dirty="0">
                        <a:latin typeface="+mn-ea"/>
                        <a:ea typeface="+mn-ea"/>
                      </a:endParaRPr>
                    </a:p>
                  </a:txBody>
                  <a:tcPr/>
                </a:tc>
                <a:tc>
                  <a:txBody>
                    <a:bodyPr/>
                    <a:lstStyle/>
                    <a:p>
                      <a:pPr>
                        <a:lnSpc>
                          <a:spcPct val="150000"/>
                        </a:lnSpc>
                      </a:pPr>
                      <a:r>
                        <a:rPr lang="en-US" altLang="zh-CN" sz="1600" dirty="0">
                          <a:latin typeface="+mn-ea"/>
                          <a:ea typeface="+mn-ea"/>
                        </a:rPr>
                        <a:t>TRUE, FALSE</a:t>
                      </a:r>
                      <a:endParaRPr lang="zh-CN" altLang="en-US" sz="1600" dirty="0">
                        <a:latin typeface="+mn-ea"/>
                        <a:ea typeface="+mn-ea"/>
                      </a:endParaRPr>
                    </a:p>
                  </a:txBody>
                  <a:tcPr/>
                </a:tc>
                <a:extLst>
                  <a:ext uri="{0D108BD9-81ED-4DB2-BD59-A6C34878D82A}">
                    <a16:rowId xmlns:a16="http://schemas.microsoft.com/office/drawing/2014/main" val="10001"/>
                  </a:ext>
                </a:extLst>
              </a:tr>
              <a:tr h="370840">
                <a:tc>
                  <a:txBody>
                    <a:bodyPr/>
                    <a:lstStyle/>
                    <a:p>
                      <a:pPr>
                        <a:lnSpc>
                          <a:spcPct val="150000"/>
                        </a:lnSpc>
                      </a:pPr>
                      <a:r>
                        <a:rPr lang="zh-CN" altLang="en-US" sz="1600" dirty="0">
                          <a:latin typeface="+mn-ea"/>
                          <a:ea typeface="+mn-ea"/>
                        </a:rPr>
                        <a:t>数值型数据检查</a:t>
                      </a:r>
                    </a:p>
                  </a:txBody>
                  <a:tcPr/>
                </a:tc>
                <a:tc>
                  <a:txBody>
                    <a:bodyPr/>
                    <a:lstStyle/>
                    <a:p>
                      <a:pPr>
                        <a:lnSpc>
                          <a:spcPct val="150000"/>
                        </a:lnSpc>
                      </a:pPr>
                      <a:r>
                        <a:rPr lang="en-US" altLang="zh-CN" sz="1600" dirty="0">
                          <a:latin typeface="+mn-ea"/>
                          <a:ea typeface="+mn-ea"/>
                        </a:rPr>
                        <a:t>EQ,NE,LT,GT,LE,GE</a:t>
                      </a:r>
                      <a:endParaRPr lang="zh-CN" altLang="en-US" sz="1600" dirty="0">
                        <a:latin typeface="+mn-ea"/>
                        <a:ea typeface="+mn-ea"/>
                      </a:endParaRPr>
                    </a:p>
                  </a:txBody>
                  <a:tcPr/>
                </a:tc>
                <a:tc>
                  <a:txBody>
                    <a:bodyPr/>
                    <a:lstStyle/>
                    <a:p>
                      <a:pPr>
                        <a:lnSpc>
                          <a:spcPct val="150000"/>
                        </a:lnSpc>
                      </a:pPr>
                      <a:r>
                        <a:rPr lang="en-US" altLang="zh-CN" sz="1600" dirty="0">
                          <a:latin typeface="+mn-ea"/>
                          <a:ea typeface="+mn-ea"/>
                        </a:rPr>
                        <a:t>EQ,NE,LT,GT,LE,GE</a:t>
                      </a:r>
                      <a:endParaRPr lang="zh-CN" altLang="en-US" sz="1600" dirty="0">
                        <a:latin typeface="+mn-ea"/>
                        <a:ea typeface="+mn-ea"/>
                      </a:endParaRPr>
                    </a:p>
                  </a:txBody>
                  <a:tcPr/>
                </a:tc>
                <a:extLst>
                  <a:ext uri="{0D108BD9-81ED-4DB2-BD59-A6C34878D82A}">
                    <a16:rowId xmlns:a16="http://schemas.microsoft.com/office/drawing/2014/main" val="10002"/>
                  </a:ext>
                </a:extLst>
              </a:tr>
              <a:tr h="370840">
                <a:tc>
                  <a:txBody>
                    <a:bodyPr/>
                    <a:lstStyle/>
                    <a:p>
                      <a:pPr>
                        <a:lnSpc>
                          <a:spcPct val="150000"/>
                        </a:lnSpc>
                      </a:pPr>
                      <a:r>
                        <a:rPr lang="zh-CN" altLang="en-US" sz="1600" dirty="0">
                          <a:latin typeface="+mn-ea"/>
                          <a:ea typeface="+mn-ea"/>
                        </a:rPr>
                        <a:t>字符串检查</a:t>
                      </a:r>
                    </a:p>
                  </a:txBody>
                  <a:tcPr/>
                </a:tc>
                <a:tc>
                  <a:txBody>
                    <a:bodyPr/>
                    <a:lstStyle/>
                    <a:p>
                      <a:pPr>
                        <a:lnSpc>
                          <a:spcPct val="150000"/>
                        </a:lnSpc>
                      </a:pPr>
                      <a:r>
                        <a:rPr lang="en-US" altLang="zh-CN" sz="1600" dirty="0">
                          <a:latin typeface="+mn-ea"/>
                          <a:ea typeface="+mn-ea"/>
                        </a:rPr>
                        <a:t>STREQ,STRNE,STRCASEEQ,STRCASENE</a:t>
                      </a:r>
                      <a:endParaRPr lang="zh-CN" altLang="en-US" sz="1600" dirty="0">
                        <a:latin typeface="+mn-ea"/>
                        <a:ea typeface="+mn-ea"/>
                      </a:endParaRPr>
                    </a:p>
                  </a:txBody>
                  <a:tcPr/>
                </a:tc>
                <a:tc>
                  <a:txBody>
                    <a:bodyPr/>
                    <a:lstStyle/>
                    <a:p>
                      <a:pPr>
                        <a:lnSpc>
                          <a:spcPct val="150000"/>
                        </a:lnSpc>
                      </a:pPr>
                      <a:r>
                        <a:rPr lang="en-US" altLang="zh-CN" sz="1600" dirty="0">
                          <a:latin typeface="+mn-ea"/>
                          <a:ea typeface="+mn-ea"/>
                        </a:rPr>
                        <a:t>STREQ,STRNE,STRCASEEQ,STRCASENE</a:t>
                      </a:r>
                      <a:endParaRPr lang="zh-CN" altLang="en-US" sz="1600" dirty="0">
                        <a:latin typeface="+mn-ea"/>
                        <a:ea typeface="+mn-ea"/>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89281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测试框架</a:t>
            </a:r>
            <a:r>
              <a:rPr lang="en-US" altLang="zh-CN" dirty="0"/>
              <a:t>——</a:t>
            </a:r>
            <a:r>
              <a:rPr lang="en-US" altLang="zh-CN" dirty="0" err="1"/>
              <a:t>gtest</a:t>
            </a:r>
            <a:endParaRPr lang="zh-CN" altLang="en-US" dirty="0"/>
          </a:p>
        </p:txBody>
      </p:sp>
      <p:sp>
        <p:nvSpPr>
          <p:cNvPr id="4" name="矩形 3"/>
          <p:cNvSpPr/>
          <p:nvPr/>
        </p:nvSpPr>
        <p:spPr>
          <a:xfrm>
            <a:off x="624979" y="680099"/>
            <a:ext cx="10306726" cy="615040"/>
          </a:xfrm>
          <a:prstGeom prst="rect">
            <a:avLst/>
          </a:prstGeom>
        </p:spPr>
        <p:txBody>
          <a:bodyPr wrap="square" anchor="ctr">
            <a:spAutoFit/>
          </a:bodyPr>
          <a:lstStyle/>
          <a:p>
            <a:pPr marL="342900" indent="-342900">
              <a:lnSpc>
                <a:spcPct val="200000"/>
              </a:lnSpc>
              <a:buFont typeface="Wingdings" panose="05000000000000000000" pitchFamily="2" charset="2"/>
              <a:buChar char="n"/>
            </a:pPr>
            <a:r>
              <a:rPr lang="zh-CN" altLang="en-US" sz="2000" dirty="0">
                <a:latin typeface="+mn-ea"/>
                <a:ea typeface="+mn-ea"/>
              </a:rPr>
              <a:t>测试用例启动</a:t>
            </a:r>
          </a:p>
        </p:txBody>
      </p:sp>
      <p:sp>
        <p:nvSpPr>
          <p:cNvPr id="6" name="矩形 5"/>
          <p:cNvSpPr/>
          <p:nvPr/>
        </p:nvSpPr>
        <p:spPr>
          <a:xfrm>
            <a:off x="1057027" y="1705462"/>
            <a:ext cx="3816424" cy="923330"/>
          </a:xfrm>
          <a:prstGeom prst="rect">
            <a:avLst/>
          </a:prstGeom>
          <a:solidFill>
            <a:schemeClr val="bg1">
              <a:lumMod val="95000"/>
            </a:schemeClr>
          </a:solidFill>
        </p:spPr>
        <p:txBody>
          <a:bodyPr wrap="square" anchor="ctr">
            <a:spAutoFit/>
          </a:bodyPr>
          <a:lstStyle/>
          <a:p>
            <a:pPr>
              <a:lnSpc>
                <a:spcPct val="150000"/>
              </a:lnSpc>
            </a:pPr>
            <a:r>
              <a:rPr lang="zh-CN" altLang="en-US" i="1" dirty="0">
                <a:ea typeface="Yu Gothic UI Light" panose="020B0300000000000000" pitchFamily="34" charset="-128"/>
                <a:cs typeface="Calibri" panose="020F0502020204030204" pitchFamily="34" charset="0"/>
              </a:rPr>
              <a:t>::testing::InitGoogleTest(&amp;argc, argv);</a:t>
            </a:r>
          </a:p>
          <a:p>
            <a:pPr>
              <a:lnSpc>
                <a:spcPct val="150000"/>
              </a:lnSpc>
            </a:pPr>
            <a:r>
              <a:rPr lang="zh-CN" altLang="en-US" i="1" dirty="0">
                <a:ea typeface="Yu Gothic UI Light" panose="020B0300000000000000" pitchFamily="34" charset="-128"/>
                <a:cs typeface="Calibri" panose="020F0502020204030204" pitchFamily="34" charset="0"/>
              </a:rPr>
              <a:t>RUN_ALL_TESTS();</a:t>
            </a:r>
          </a:p>
        </p:txBody>
      </p:sp>
      <p:sp>
        <p:nvSpPr>
          <p:cNvPr id="7" name="矩形 6"/>
          <p:cNvSpPr/>
          <p:nvPr/>
        </p:nvSpPr>
        <p:spPr>
          <a:xfrm>
            <a:off x="985019" y="1315772"/>
            <a:ext cx="1569660" cy="369332"/>
          </a:xfrm>
          <a:prstGeom prst="rect">
            <a:avLst/>
          </a:prstGeom>
        </p:spPr>
        <p:txBody>
          <a:bodyPr wrap="none">
            <a:spAutoFit/>
          </a:bodyPr>
          <a:lstStyle/>
          <a:p>
            <a:r>
              <a:rPr lang="zh-CN" altLang="en-US" dirty="0">
                <a:latin typeface="+mn-ea"/>
                <a:ea typeface="+mn-ea"/>
              </a:rPr>
              <a:t>按照顺序执行</a:t>
            </a:r>
          </a:p>
        </p:txBody>
      </p:sp>
      <p:sp>
        <p:nvSpPr>
          <p:cNvPr id="8" name="矩形 7"/>
          <p:cNvSpPr/>
          <p:nvPr/>
        </p:nvSpPr>
        <p:spPr>
          <a:xfrm>
            <a:off x="985019" y="2853730"/>
            <a:ext cx="7667164" cy="369332"/>
          </a:xfrm>
          <a:prstGeom prst="rect">
            <a:avLst/>
          </a:prstGeom>
        </p:spPr>
        <p:txBody>
          <a:bodyPr wrap="none">
            <a:spAutoFit/>
          </a:bodyPr>
          <a:lstStyle/>
          <a:p>
            <a:r>
              <a:rPr lang="en-US" altLang="zh-CN" dirty="0" err="1">
                <a:latin typeface="+mn-ea"/>
                <a:ea typeface="+mn-ea"/>
              </a:rPr>
              <a:t>gtest</a:t>
            </a:r>
            <a:r>
              <a:rPr lang="zh-CN" altLang="en-US" dirty="0">
                <a:latin typeface="+mn-ea"/>
                <a:ea typeface="+mn-ea"/>
              </a:rPr>
              <a:t>框架提供了一些可选用于指定测试用例执行的一些控制选项，例如：</a:t>
            </a:r>
          </a:p>
        </p:txBody>
      </p:sp>
      <p:graphicFrame>
        <p:nvGraphicFramePr>
          <p:cNvPr id="10" name="表格 9"/>
          <p:cNvGraphicFramePr>
            <a:graphicFrameLocks noGrp="1"/>
          </p:cNvGraphicFramePr>
          <p:nvPr>
            <p:extLst>
              <p:ext uri="{D42A27DB-BD31-4B8C-83A1-F6EECF244321}">
                <p14:modId xmlns:p14="http://schemas.microsoft.com/office/powerpoint/2010/main" val="413023224"/>
              </p:ext>
            </p:extLst>
          </p:nvPr>
        </p:nvGraphicFramePr>
        <p:xfrm>
          <a:off x="1057027" y="3332792"/>
          <a:ext cx="9060424" cy="1969210"/>
        </p:xfrm>
        <a:graphic>
          <a:graphicData uri="http://schemas.openxmlformats.org/drawingml/2006/table">
            <a:tbl>
              <a:tblPr firstRow="1" bandRow="1">
                <a:tableStyleId>{00A15C55-8517-42AA-B614-E9B94910E393}</a:tableStyleId>
              </a:tblPr>
              <a:tblGrid>
                <a:gridCol w="4530212">
                  <a:extLst>
                    <a:ext uri="{9D8B030D-6E8A-4147-A177-3AD203B41FA5}">
                      <a16:colId xmlns:a16="http://schemas.microsoft.com/office/drawing/2014/main" val="20000"/>
                    </a:ext>
                  </a:extLst>
                </a:gridCol>
                <a:gridCol w="4530212">
                  <a:extLst>
                    <a:ext uri="{9D8B030D-6E8A-4147-A177-3AD203B41FA5}">
                      <a16:colId xmlns:a16="http://schemas.microsoft.com/office/drawing/2014/main" val="20001"/>
                    </a:ext>
                  </a:extLst>
                </a:gridCol>
              </a:tblGrid>
              <a:tr h="485850">
                <a:tc gridSpan="2">
                  <a:txBody>
                    <a:bodyPr/>
                    <a:lstStyle/>
                    <a:p>
                      <a:pPr algn="ctr"/>
                      <a:r>
                        <a:rPr lang="en-US" altLang="zh-CN" sz="1600" dirty="0" err="1">
                          <a:latin typeface="+mn-ea"/>
                          <a:ea typeface="+mn-ea"/>
                        </a:rPr>
                        <a:t>gtest</a:t>
                      </a:r>
                      <a:r>
                        <a:rPr lang="zh-CN" altLang="en-US" sz="1600" dirty="0">
                          <a:latin typeface="+mn-ea"/>
                          <a:ea typeface="+mn-ea"/>
                        </a:rPr>
                        <a:t>参数</a:t>
                      </a:r>
                    </a:p>
                  </a:txBody>
                  <a:tcPr/>
                </a:tc>
                <a:tc hMerge="1">
                  <a:txBody>
                    <a:bodyPr/>
                    <a:lstStyle/>
                    <a:p>
                      <a:endParaRPr lang="zh-CN" altLang="en-US" dirty="0"/>
                    </a:p>
                  </a:txBody>
                  <a:tcPr/>
                </a:tc>
                <a:extLst>
                  <a:ext uri="{0D108BD9-81ED-4DB2-BD59-A6C34878D82A}">
                    <a16:rowId xmlns:a16="http://schemas.microsoft.com/office/drawing/2014/main" val="10000"/>
                  </a:ext>
                </a:extLst>
              </a:tr>
              <a:tr h="370840">
                <a:tc>
                  <a:txBody>
                    <a:bodyPr/>
                    <a:lstStyle/>
                    <a:p>
                      <a:r>
                        <a:rPr lang="en-US" altLang="zh-CN" sz="1600" dirty="0">
                          <a:latin typeface="+mn-ea"/>
                          <a:ea typeface="+mn-ea"/>
                        </a:rPr>
                        <a:t>--</a:t>
                      </a:r>
                      <a:r>
                        <a:rPr lang="en-US" altLang="zh-CN" sz="1600" dirty="0" err="1">
                          <a:latin typeface="+mn-ea"/>
                          <a:ea typeface="+mn-ea"/>
                        </a:rPr>
                        <a:t>gtest_filter</a:t>
                      </a:r>
                      <a:endParaRPr lang="zh-CN" altLang="en-US" sz="1600" dirty="0">
                        <a:latin typeface="+mn-ea"/>
                        <a:ea typeface="+mn-ea"/>
                      </a:endParaRPr>
                    </a:p>
                  </a:txBody>
                  <a:tcPr/>
                </a:tc>
                <a:tc>
                  <a:txBody>
                    <a:bodyPr/>
                    <a:lstStyle/>
                    <a:p>
                      <a:r>
                        <a:rPr lang="zh-CN" altLang="en-US" sz="1600" dirty="0">
                          <a:latin typeface="+mn-ea"/>
                          <a:ea typeface="+mn-ea"/>
                        </a:rPr>
                        <a:t>执行执行某些用例或排除某些测试用例</a:t>
                      </a:r>
                    </a:p>
                  </a:txBody>
                  <a:tcPr/>
                </a:tc>
                <a:extLst>
                  <a:ext uri="{0D108BD9-81ED-4DB2-BD59-A6C34878D82A}">
                    <a16:rowId xmlns:a16="http://schemas.microsoft.com/office/drawing/2014/main" val="10001"/>
                  </a:ext>
                </a:extLst>
              </a:tr>
              <a:tr h="370840">
                <a:tc>
                  <a:txBody>
                    <a:bodyPr/>
                    <a:lstStyle/>
                    <a:p>
                      <a:r>
                        <a:rPr lang="en-US" altLang="zh-CN" sz="1600" dirty="0">
                          <a:latin typeface="+mn-ea"/>
                          <a:ea typeface="+mn-ea"/>
                        </a:rPr>
                        <a:t>--</a:t>
                      </a:r>
                      <a:r>
                        <a:rPr lang="en-US" altLang="zh-CN" sz="1600" dirty="0" err="1">
                          <a:latin typeface="+mn-ea"/>
                          <a:ea typeface="+mn-ea"/>
                        </a:rPr>
                        <a:t>gtest_repeat</a:t>
                      </a:r>
                      <a:r>
                        <a:rPr lang="en-US" altLang="zh-CN" sz="1600" dirty="0">
                          <a:latin typeface="+mn-ea"/>
                          <a:ea typeface="+mn-ea"/>
                        </a:rPr>
                        <a:t>=[COUNT]</a:t>
                      </a:r>
                      <a:endParaRPr lang="zh-CN" altLang="en-US" sz="1600" dirty="0">
                        <a:latin typeface="+mn-ea"/>
                        <a:ea typeface="+mn-ea"/>
                      </a:endParaRPr>
                    </a:p>
                  </a:txBody>
                  <a:tcPr/>
                </a:tc>
                <a:tc>
                  <a:txBody>
                    <a:bodyPr/>
                    <a:lstStyle/>
                    <a:p>
                      <a:r>
                        <a:rPr lang="zh-CN" altLang="en-US" sz="1600" dirty="0">
                          <a:latin typeface="+mn-ea"/>
                          <a:ea typeface="+mn-ea"/>
                        </a:rPr>
                        <a:t>重复执行</a:t>
                      </a:r>
                      <a:r>
                        <a:rPr lang="en-US" altLang="zh-CN" sz="1600" dirty="0">
                          <a:latin typeface="+mn-ea"/>
                          <a:ea typeface="+mn-ea"/>
                        </a:rPr>
                        <a:t>COUNT</a:t>
                      </a:r>
                      <a:r>
                        <a:rPr lang="zh-CN" altLang="en-US" sz="1600" dirty="0">
                          <a:latin typeface="+mn-ea"/>
                          <a:ea typeface="+mn-ea"/>
                        </a:rPr>
                        <a:t>次</a:t>
                      </a:r>
                    </a:p>
                  </a:txBody>
                  <a:tcPr/>
                </a:tc>
                <a:extLst>
                  <a:ext uri="{0D108BD9-81ED-4DB2-BD59-A6C34878D82A}">
                    <a16:rowId xmlns:a16="http://schemas.microsoft.com/office/drawing/2014/main" val="10002"/>
                  </a:ext>
                </a:extLst>
              </a:tr>
              <a:tr h="370840">
                <a:tc>
                  <a:txBody>
                    <a:bodyPr/>
                    <a:lstStyle/>
                    <a:p>
                      <a:r>
                        <a:rPr lang="en-US" altLang="zh-CN" sz="1600" dirty="0">
                          <a:latin typeface="+mn-ea"/>
                          <a:ea typeface="+mn-ea"/>
                        </a:rPr>
                        <a:t>--</a:t>
                      </a:r>
                      <a:r>
                        <a:rPr lang="en-US" altLang="zh-CN" sz="1600" dirty="0" err="1">
                          <a:latin typeface="+mn-ea"/>
                          <a:ea typeface="+mn-ea"/>
                        </a:rPr>
                        <a:t>gtest_output</a:t>
                      </a:r>
                      <a:endParaRPr lang="zh-CN" altLang="en-US" sz="1600" dirty="0">
                        <a:latin typeface="+mn-ea"/>
                        <a:ea typeface="+mn-ea"/>
                      </a:endParaRPr>
                    </a:p>
                  </a:txBody>
                  <a:tcPr/>
                </a:tc>
                <a:tc>
                  <a:txBody>
                    <a:bodyPr/>
                    <a:lstStyle/>
                    <a:p>
                      <a:r>
                        <a:rPr lang="zh-CN" altLang="en-US" sz="1600" dirty="0">
                          <a:latin typeface="+mn-ea"/>
                          <a:ea typeface="+mn-ea"/>
                        </a:rPr>
                        <a:t>将用例执行结果输出到指定的</a:t>
                      </a:r>
                      <a:r>
                        <a:rPr lang="en-US" altLang="zh-CN" sz="1600" dirty="0" err="1">
                          <a:latin typeface="+mn-ea"/>
                          <a:ea typeface="+mn-ea"/>
                        </a:rPr>
                        <a:t>json</a:t>
                      </a:r>
                      <a:r>
                        <a:rPr lang="zh-CN" altLang="en-US" sz="1600" dirty="0">
                          <a:latin typeface="+mn-ea"/>
                          <a:ea typeface="+mn-ea"/>
                        </a:rPr>
                        <a:t>或</a:t>
                      </a:r>
                      <a:r>
                        <a:rPr lang="en-US" altLang="zh-CN" sz="1600" dirty="0">
                          <a:latin typeface="+mn-ea"/>
                          <a:ea typeface="+mn-ea"/>
                        </a:rPr>
                        <a:t>xml</a:t>
                      </a:r>
                      <a:r>
                        <a:rPr lang="zh-CN" altLang="en-US" sz="1600" dirty="0">
                          <a:latin typeface="+mn-ea"/>
                          <a:ea typeface="+mn-ea"/>
                        </a:rPr>
                        <a:t>文档中</a:t>
                      </a:r>
                    </a:p>
                  </a:txBody>
                  <a:tcPr/>
                </a:tc>
                <a:extLst>
                  <a:ext uri="{0D108BD9-81ED-4DB2-BD59-A6C34878D82A}">
                    <a16:rowId xmlns:a16="http://schemas.microsoft.com/office/drawing/2014/main" val="10003"/>
                  </a:ext>
                </a:extLst>
              </a:tr>
              <a:tr h="370840">
                <a:tc>
                  <a:txBody>
                    <a:bodyPr/>
                    <a:lstStyle/>
                    <a:p>
                      <a:r>
                        <a:rPr lang="en-US" altLang="zh-CN" sz="1600" dirty="0">
                          <a:latin typeface="+mn-ea"/>
                          <a:ea typeface="+mn-ea"/>
                        </a:rPr>
                        <a:t>…</a:t>
                      </a:r>
                      <a:endParaRPr lang="zh-CN" altLang="en-US" sz="1600" dirty="0">
                        <a:latin typeface="+mn-ea"/>
                        <a:ea typeface="+mn-ea"/>
                      </a:endParaRPr>
                    </a:p>
                  </a:txBody>
                  <a:tcPr/>
                </a:tc>
                <a:tc>
                  <a:txBody>
                    <a:bodyPr/>
                    <a:lstStyle/>
                    <a:p>
                      <a:r>
                        <a:rPr lang="en-US" altLang="zh-CN" sz="1600" dirty="0">
                          <a:latin typeface="+mn-ea"/>
                          <a:ea typeface="+mn-ea"/>
                        </a:rPr>
                        <a:t>…</a:t>
                      </a:r>
                      <a:endParaRPr lang="zh-CN" altLang="en-US" sz="1600" dirty="0">
                        <a:latin typeface="+mn-ea"/>
                        <a:ea typeface="+mn-ea"/>
                      </a:endParaRPr>
                    </a:p>
                  </a:txBody>
                  <a:tcPr/>
                </a:tc>
                <a:extLst>
                  <a:ext uri="{0D108BD9-81ED-4DB2-BD59-A6C34878D82A}">
                    <a16:rowId xmlns:a16="http://schemas.microsoft.com/office/drawing/2014/main" val="10004"/>
                  </a:ext>
                </a:extLst>
              </a:tr>
            </a:tbl>
          </a:graphicData>
        </a:graphic>
      </p:graphicFrame>
      <p:sp>
        <p:nvSpPr>
          <p:cNvPr id="11" name="矩形 10"/>
          <p:cNvSpPr/>
          <p:nvPr/>
        </p:nvSpPr>
        <p:spPr>
          <a:xfrm>
            <a:off x="624979" y="5518026"/>
            <a:ext cx="11088001" cy="369332"/>
          </a:xfrm>
          <a:prstGeom prst="rect">
            <a:avLst/>
          </a:prstGeom>
        </p:spPr>
        <p:txBody>
          <a:bodyPr wrap="square">
            <a:spAutoFit/>
          </a:bodyPr>
          <a:lstStyle/>
          <a:p>
            <a:r>
              <a:rPr lang="zh-CN" altLang="en-US" dirty="0">
                <a:latin typeface="+mn-ea"/>
                <a:ea typeface="+mn-ea"/>
              </a:rPr>
              <a:t>详细可参考：</a:t>
            </a:r>
            <a:r>
              <a:rPr lang="en-US" altLang="zh-CN" dirty="0">
                <a:latin typeface="+mn-ea"/>
                <a:ea typeface="+mn-ea"/>
              </a:rPr>
              <a:t>https://github.com/google/googletest/blob/master/googletest/docs/advanced.md</a:t>
            </a:r>
            <a:endParaRPr lang="zh-CN" altLang="en-US" dirty="0">
              <a:latin typeface="+mn-ea"/>
              <a:ea typeface="+mn-ea"/>
            </a:endParaRPr>
          </a:p>
        </p:txBody>
      </p:sp>
    </p:spTree>
    <p:extLst>
      <p:ext uri="{BB962C8B-B14F-4D97-AF65-F5344CB8AC3E}">
        <p14:creationId xmlns:p14="http://schemas.microsoft.com/office/powerpoint/2010/main" val="415123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背景</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软件测试</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开发者测试</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实战演练</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076775" y="2199825"/>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1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890708" y="1570799"/>
            <a:ext cx="3766720" cy="4955339"/>
          </a:xfrm>
          <a:prstGeom prst="rect">
            <a:avLst/>
          </a:prstGeom>
          <a:solidFill>
            <a:schemeClr val="bg1">
              <a:lumMod val="9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 name="标题 1"/>
          <p:cNvSpPr>
            <a:spLocks noGrp="1"/>
          </p:cNvSpPr>
          <p:nvPr>
            <p:ph type="title"/>
          </p:nvPr>
        </p:nvSpPr>
        <p:spPr/>
        <p:txBody>
          <a:bodyPr>
            <a:normAutofit fontScale="90000"/>
          </a:bodyPr>
          <a:lstStyle/>
          <a:p>
            <a:r>
              <a:rPr lang="zh-CN" altLang="en-US" dirty="0"/>
              <a:t>测试框架</a:t>
            </a:r>
            <a:r>
              <a:rPr lang="en-US" altLang="zh-CN" dirty="0"/>
              <a:t>——</a:t>
            </a:r>
            <a:r>
              <a:rPr lang="en-US" altLang="zh-CN" dirty="0" err="1"/>
              <a:t>gtest</a:t>
            </a:r>
            <a:endParaRPr lang="zh-CN" altLang="en-US" dirty="0"/>
          </a:p>
        </p:txBody>
      </p:sp>
      <p:sp>
        <p:nvSpPr>
          <p:cNvPr id="4" name="矩形 3"/>
          <p:cNvSpPr/>
          <p:nvPr/>
        </p:nvSpPr>
        <p:spPr>
          <a:xfrm>
            <a:off x="624979" y="633676"/>
            <a:ext cx="10306726" cy="707886"/>
          </a:xfrm>
          <a:prstGeom prst="rect">
            <a:avLst/>
          </a:prstGeom>
        </p:spPr>
        <p:txBody>
          <a:bodyPr wrap="square" anchor="ctr">
            <a:spAutoFit/>
          </a:bodyPr>
          <a:lstStyle/>
          <a:p>
            <a:pPr marL="342900" indent="-342900">
              <a:lnSpc>
                <a:spcPct val="200000"/>
              </a:lnSpc>
              <a:buFont typeface="Wingdings" panose="05000000000000000000" pitchFamily="2" charset="2"/>
              <a:buChar char="n"/>
            </a:pPr>
            <a:r>
              <a:rPr lang="zh-CN" altLang="en-US" sz="2000" dirty="0">
                <a:latin typeface="+mn-ea"/>
                <a:ea typeface="+mn-ea"/>
              </a:rPr>
              <a:t>一个简单的样例</a:t>
            </a:r>
          </a:p>
        </p:txBody>
      </p:sp>
      <p:sp>
        <p:nvSpPr>
          <p:cNvPr id="7" name="圆角矩形 6"/>
          <p:cNvSpPr/>
          <p:nvPr/>
        </p:nvSpPr>
        <p:spPr bwMode="auto">
          <a:xfrm>
            <a:off x="913010" y="1229409"/>
            <a:ext cx="3744417" cy="400185"/>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1600" b="1" dirty="0">
                <a:solidFill>
                  <a:schemeClr val="bg1"/>
                </a:solidFill>
                <a:latin typeface="+mn-ea"/>
                <a:ea typeface="+mn-ea"/>
                <a:cs typeface="宋体" charset="-122"/>
              </a:rPr>
              <a:t>main.cpp</a:t>
            </a:r>
            <a:endParaRPr kumimoji="1" lang="zh-CN" altLang="en-US" sz="1600" b="1" i="0" u="none" strike="noStrike" cap="none" normalizeH="0" baseline="0" dirty="0">
              <a:ln>
                <a:noFill/>
              </a:ln>
              <a:solidFill>
                <a:schemeClr val="bg1"/>
              </a:solidFill>
              <a:effectLst/>
              <a:latin typeface="+mn-ea"/>
              <a:ea typeface="+mn-ea"/>
              <a:cs typeface="宋体" charset="-122"/>
            </a:endParaRPr>
          </a:p>
        </p:txBody>
      </p:sp>
      <p:grpSp>
        <p:nvGrpSpPr>
          <p:cNvPr id="41" name="组合 40"/>
          <p:cNvGrpSpPr/>
          <p:nvPr/>
        </p:nvGrpSpPr>
        <p:grpSpPr>
          <a:xfrm>
            <a:off x="937691" y="1758122"/>
            <a:ext cx="5793452" cy="1887696"/>
            <a:chOff x="937691" y="1686114"/>
            <a:chExt cx="5793452" cy="1887696"/>
          </a:xfrm>
        </p:grpSpPr>
        <p:sp>
          <p:nvSpPr>
            <p:cNvPr id="10" name="矩形 9"/>
            <p:cNvSpPr/>
            <p:nvPr/>
          </p:nvSpPr>
          <p:spPr>
            <a:xfrm>
              <a:off x="937691" y="1686114"/>
              <a:ext cx="2711624" cy="1887696"/>
            </a:xfrm>
            <a:prstGeom prst="rect">
              <a:avLst/>
            </a:prstGeom>
            <a:solidFill>
              <a:schemeClr val="bg1">
                <a:lumMod val="95000"/>
              </a:schemeClr>
            </a:solidFill>
          </p:spPr>
          <p:txBody>
            <a:bodyPr wrap="square">
              <a:spAutoFit/>
            </a:bodyPr>
            <a:lstStyle/>
            <a:p>
              <a:pPr lvl="0" eaLnBrk="0" hangingPunct="0">
                <a:lnSpc>
                  <a:spcPts val="2000"/>
                </a:lnSpc>
                <a:buClr>
                  <a:srgbClr val="808080"/>
                </a:buClr>
                <a:buSzPct val="60000"/>
              </a:pPr>
              <a:r>
                <a:rPr lang="en-US" altLang="zh-CN" sz="1600" kern="0" dirty="0" err="1">
                  <a:solidFill>
                    <a:srgbClr val="000000"/>
                  </a:solidFill>
                  <a:ea typeface="微软雅黑"/>
                  <a:cs typeface="Calibri" panose="020F0502020204030204" pitchFamily="34" charset="0"/>
                </a:rPr>
                <a:t>int</a:t>
              </a:r>
              <a:r>
                <a:rPr lang="en-US" altLang="zh-CN" sz="1600" kern="0" dirty="0">
                  <a:solidFill>
                    <a:srgbClr val="000000"/>
                  </a:solidFill>
                  <a:ea typeface="微软雅黑"/>
                  <a:cs typeface="Calibri" panose="020F0502020204030204" pitchFamily="34" charset="0"/>
                </a:rPr>
                <a:t> power(</a:t>
              </a:r>
              <a:r>
                <a:rPr lang="en-US" altLang="zh-CN" sz="1600" kern="0" dirty="0" err="1">
                  <a:solidFill>
                    <a:srgbClr val="000000"/>
                  </a:solidFill>
                  <a:ea typeface="微软雅黑"/>
                  <a:cs typeface="Calibri" panose="020F0502020204030204" pitchFamily="34" charset="0"/>
                </a:rPr>
                <a:t>int</a:t>
              </a:r>
              <a:r>
                <a:rPr lang="en-US" altLang="zh-CN" sz="1600" kern="0" dirty="0">
                  <a:solidFill>
                    <a:srgbClr val="000000"/>
                  </a:solidFill>
                  <a:ea typeface="微软雅黑"/>
                  <a:cs typeface="Calibri" panose="020F0502020204030204" pitchFamily="34" charset="0"/>
                </a:rPr>
                <a:t> value)</a:t>
              </a:r>
            </a:p>
            <a:p>
              <a:pPr lvl="0" eaLnBrk="0" hangingPunct="0">
                <a:lnSpc>
                  <a:spcPts val="2000"/>
                </a:lnSpc>
                <a:buClr>
                  <a:srgbClr val="808080"/>
                </a:buClr>
                <a:buSzPct val="60000"/>
              </a:pPr>
              <a:r>
                <a:rPr lang="en-US" altLang="zh-CN" sz="1600" kern="0" dirty="0">
                  <a:solidFill>
                    <a:srgbClr val="000000"/>
                  </a:solidFill>
                  <a:ea typeface="微软雅黑"/>
                  <a:cs typeface="Calibri" panose="020F0502020204030204" pitchFamily="34" charset="0"/>
                </a:rPr>
                <a:t>{</a:t>
              </a:r>
            </a:p>
            <a:p>
              <a:pPr lvl="0" eaLnBrk="0" hangingPunct="0">
                <a:lnSpc>
                  <a:spcPts val="2000"/>
                </a:lnSpc>
                <a:buClr>
                  <a:srgbClr val="808080"/>
                </a:buClr>
                <a:buSzPct val="60000"/>
              </a:pPr>
              <a:r>
                <a:rPr lang="en-US" altLang="zh-CN" sz="1600" kern="0" dirty="0">
                  <a:solidFill>
                    <a:srgbClr val="000000"/>
                  </a:solidFill>
                  <a:ea typeface="微软雅黑"/>
                  <a:cs typeface="Calibri" panose="020F0502020204030204" pitchFamily="34" charset="0"/>
                </a:rPr>
                <a:t>    if (value &lt; 0) {</a:t>
              </a:r>
            </a:p>
            <a:p>
              <a:pPr lvl="0" eaLnBrk="0" hangingPunct="0">
                <a:lnSpc>
                  <a:spcPts val="2000"/>
                </a:lnSpc>
                <a:buClr>
                  <a:srgbClr val="808080"/>
                </a:buClr>
                <a:buSzPct val="60000"/>
              </a:pPr>
              <a:r>
                <a:rPr lang="en-US" altLang="zh-CN" sz="1600" kern="0" dirty="0">
                  <a:solidFill>
                    <a:srgbClr val="000000"/>
                  </a:solidFill>
                  <a:ea typeface="微软雅黑"/>
                  <a:cs typeface="Calibri" panose="020F0502020204030204" pitchFamily="34" charset="0"/>
                </a:rPr>
                <a:t>        return -1;</a:t>
              </a:r>
            </a:p>
            <a:p>
              <a:pPr lvl="0" eaLnBrk="0" hangingPunct="0">
                <a:lnSpc>
                  <a:spcPts val="2000"/>
                </a:lnSpc>
                <a:buClr>
                  <a:srgbClr val="808080"/>
                </a:buClr>
                <a:buSzPct val="60000"/>
              </a:pPr>
              <a:r>
                <a:rPr lang="en-US" altLang="zh-CN" sz="1600" kern="0" dirty="0">
                  <a:solidFill>
                    <a:srgbClr val="000000"/>
                  </a:solidFill>
                  <a:ea typeface="微软雅黑"/>
                  <a:cs typeface="Calibri" panose="020F0502020204030204" pitchFamily="34" charset="0"/>
                </a:rPr>
                <a:t>    }</a:t>
              </a:r>
            </a:p>
            <a:p>
              <a:pPr lvl="0" eaLnBrk="0" hangingPunct="0">
                <a:lnSpc>
                  <a:spcPts val="2000"/>
                </a:lnSpc>
                <a:buClr>
                  <a:srgbClr val="808080"/>
                </a:buClr>
                <a:buSzPct val="60000"/>
              </a:pPr>
              <a:r>
                <a:rPr lang="en-US" altLang="zh-CN" sz="1600" kern="0" dirty="0">
                  <a:solidFill>
                    <a:srgbClr val="000000"/>
                  </a:solidFill>
                  <a:ea typeface="微软雅黑"/>
                  <a:cs typeface="Calibri" panose="020F0502020204030204" pitchFamily="34" charset="0"/>
                </a:rPr>
                <a:t>    return (value * value);</a:t>
              </a:r>
            </a:p>
            <a:p>
              <a:pPr lvl="0" eaLnBrk="0" hangingPunct="0">
                <a:lnSpc>
                  <a:spcPts val="2000"/>
                </a:lnSpc>
                <a:buClr>
                  <a:srgbClr val="808080"/>
                </a:buClr>
                <a:buSzPct val="60000"/>
              </a:pPr>
              <a:r>
                <a:rPr lang="en-US" altLang="zh-CN" sz="1600" kern="0" dirty="0">
                  <a:solidFill>
                    <a:srgbClr val="000000"/>
                  </a:solidFill>
                  <a:ea typeface="微软雅黑"/>
                  <a:cs typeface="Calibri" panose="020F0502020204030204" pitchFamily="34" charset="0"/>
                </a:rPr>
                <a:t>}</a:t>
              </a:r>
              <a:endParaRPr lang="zh-CN" altLang="en-US" sz="1600" dirty="0">
                <a:cs typeface="Calibri" panose="020F0502020204030204" pitchFamily="34" charset="0"/>
              </a:endParaRPr>
            </a:p>
          </p:txBody>
        </p:sp>
        <p:sp>
          <p:nvSpPr>
            <p:cNvPr id="14" name="文本框 13"/>
            <p:cNvSpPr txBox="1"/>
            <p:nvPr/>
          </p:nvSpPr>
          <p:spPr>
            <a:xfrm>
              <a:off x="5161483" y="2445296"/>
              <a:ext cx="1569660" cy="369332"/>
            </a:xfrm>
            <a:prstGeom prst="rect">
              <a:avLst/>
            </a:prstGeom>
            <a:noFill/>
            <a:ln>
              <a:solidFill>
                <a:srgbClr val="00B0F0"/>
              </a:solidFill>
            </a:ln>
          </p:spPr>
          <p:txBody>
            <a:bodyPr wrap="none" rtlCol="0">
              <a:spAutoFit/>
            </a:bodyPr>
            <a:lstStyle/>
            <a:p>
              <a:r>
                <a:rPr lang="zh-CN" altLang="en-US" dirty="0">
                  <a:latin typeface="+mn-ea"/>
                  <a:ea typeface="+mn-ea"/>
                </a:rPr>
                <a:t>被测代码实现</a:t>
              </a:r>
            </a:p>
          </p:txBody>
        </p:sp>
        <p:cxnSp>
          <p:nvCxnSpPr>
            <p:cNvPr id="16" name="直接连接符 15"/>
            <p:cNvCxnSpPr>
              <a:stCxn id="13" idx="3"/>
              <a:endCxn id="14" idx="1"/>
            </p:cNvCxnSpPr>
            <p:nvPr/>
          </p:nvCxnSpPr>
          <p:spPr bwMode="auto">
            <a:xfrm>
              <a:off x="4369395" y="2623328"/>
              <a:ext cx="792088" cy="6634"/>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矩形 12"/>
            <p:cNvSpPr/>
            <p:nvPr/>
          </p:nvSpPr>
          <p:spPr bwMode="auto">
            <a:xfrm>
              <a:off x="957095" y="1723305"/>
              <a:ext cx="3412300" cy="1800045"/>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grpSp>
        <p:nvGrpSpPr>
          <p:cNvPr id="42" name="组合 41"/>
          <p:cNvGrpSpPr/>
          <p:nvPr/>
        </p:nvGrpSpPr>
        <p:grpSpPr>
          <a:xfrm>
            <a:off x="930560" y="3700955"/>
            <a:ext cx="5800583" cy="1385023"/>
            <a:chOff x="930560" y="3628947"/>
            <a:chExt cx="5800583" cy="1385023"/>
          </a:xfrm>
        </p:grpSpPr>
        <p:sp>
          <p:nvSpPr>
            <p:cNvPr id="6" name="矩形 5"/>
            <p:cNvSpPr/>
            <p:nvPr/>
          </p:nvSpPr>
          <p:spPr>
            <a:xfrm>
              <a:off x="930560" y="3639235"/>
              <a:ext cx="2574739" cy="1374735"/>
            </a:xfrm>
            <a:prstGeom prst="rect">
              <a:avLst/>
            </a:prstGeom>
            <a:solidFill>
              <a:schemeClr val="bg1">
                <a:lumMod val="95000"/>
              </a:schemeClr>
            </a:solidFill>
          </p:spPr>
          <p:txBody>
            <a:bodyPr wrap="square">
              <a:spAutoFit/>
            </a:bodyPr>
            <a:lstStyle/>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TEST(power_test, positive)</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auto result = power(3);</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EXPECT_EQ(result, 9);</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a:t>
              </a:r>
            </a:p>
          </p:txBody>
        </p:sp>
        <p:sp>
          <p:nvSpPr>
            <p:cNvPr id="28" name="文本框 27"/>
            <p:cNvSpPr txBox="1"/>
            <p:nvPr/>
          </p:nvSpPr>
          <p:spPr>
            <a:xfrm>
              <a:off x="5161483" y="4136792"/>
              <a:ext cx="1569660" cy="369332"/>
            </a:xfrm>
            <a:prstGeom prst="rect">
              <a:avLst/>
            </a:prstGeom>
            <a:noFill/>
            <a:ln>
              <a:solidFill>
                <a:srgbClr val="00B0F0"/>
              </a:solidFill>
            </a:ln>
          </p:spPr>
          <p:txBody>
            <a:bodyPr wrap="none" rtlCol="0">
              <a:spAutoFit/>
            </a:bodyPr>
            <a:lstStyle/>
            <a:p>
              <a:r>
                <a:rPr lang="zh-CN" altLang="en-US" dirty="0">
                  <a:latin typeface="+mn-ea"/>
                  <a:ea typeface="+mn-ea"/>
                </a:rPr>
                <a:t>测试用例编写</a:t>
              </a:r>
            </a:p>
          </p:txBody>
        </p:sp>
        <p:cxnSp>
          <p:nvCxnSpPr>
            <p:cNvPr id="29" name="直接连接符 28"/>
            <p:cNvCxnSpPr>
              <a:stCxn id="30" idx="3"/>
              <a:endCxn id="28" idx="1"/>
            </p:cNvCxnSpPr>
            <p:nvPr/>
          </p:nvCxnSpPr>
          <p:spPr bwMode="auto">
            <a:xfrm flipV="1">
              <a:off x="4369395" y="4321458"/>
              <a:ext cx="792088" cy="1"/>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29"/>
            <p:cNvSpPr/>
            <p:nvPr/>
          </p:nvSpPr>
          <p:spPr bwMode="auto">
            <a:xfrm>
              <a:off x="941692" y="3628947"/>
              <a:ext cx="3427703" cy="1385023"/>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grpSp>
        <p:nvGrpSpPr>
          <p:cNvPr id="43" name="组合 42"/>
          <p:cNvGrpSpPr/>
          <p:nvPr/>
        </p:nvGrpSpPr>
        <p:grpSpPr>
          <a:xfrm>
            <a:off x="945673" y="5178305"/>
            <a:ext cx="5785470" cy="1131809"/>
            <a:chOff x="945673" y="5106297"/>
            <a:chExt cx="5785470" cy="1131809"/>
          </a:xfrm>
        </p:grpSpPr>
        <p:sp>
          <p:nvSpPr>
            <p:cNvPr id="11" name="矩形 10"/>
            <p:cNvSpPr/>
            <p:nvPr/>
          </p:nvSpPr>
          <p:spPr>
            <a:xfrm>
              <a:off x="945673" y="5129854"/>
              <a:ext cx="3639746" cy="1108252"/>
            </a:xfrm>
            <a:prstGeom prst="rect">
              <a:avLst/>
            </a:prstGeom>
            <a:solidFill>
              <a:schemeClr val="bg1">
                <a:lumMod val="95000"/>
              </a:schemeClr>
            </a:solidFill>
          </p:spPr>
          <p:txBody>
            <a:bodyPr wrap="square">
              <a:spAutoFit/>
            </a:bodyPr>
            <a:lstStyle/>
            <a:p>
              <a:pPr eaLnBrk="0" hangingPunct="0">
                <a:lnSpc>
                  <a:spcPts val="2000"/>
                </a:lnSpc>
                <a:buClr>
                  <a:srgbClr val="808080"/>
                </a:buClr>
                <a:buSzPct val="60000"/>
              </a:pPr>
              <a:r>
                <a:rPr lang="en-US" altLang="zh-CN" sz="1600" kern="0" dirty="0" err="1">
                  <a:solidFill>
                    <a:srgbClr val="000000"/>
                  </a:solidFill>
                  <a:ea typeface="微软雅黑"/>
                  <a:cs typeface="Calibri" panose="020F0502020204030204" pitchFamily="34" charset="0"/>
                </a:rPr>
                <a:t>int</a:t>
              </a:r>
              <a:r>
                <a:rPr lang="en-US" altLang="zh-CN" sz="1600" kern="0" dirty="0">
                  <a:solidFill>
                    <a:srgbClr val="000000"/>
                  </a:solidFill>
                  <a:ea typeface="微软雅黑"/>
                  <a:cs typeface="Calibri" panose="020F0502020204030204" pitchFamily="34" charset="0"/>
                </a:rPr>
                <a:t> main(</a:t>
              </a:r>
              <a:r>
                <a:rPr lang="en-US" altLang="zh-CN" sz="1600" kern="0" dirty="0" err="1">
                  <a:solidFill>
                    <a:srgbClr val="000000"/>
                  </a:solidFill>
                  <a:ea typeface="微软雅黑"/>
                  <a:cs typeface="Calibri" panose="020F0502020204030204" pitchFamily="34" charset="0"/>
                </a:rPr>
                <a:t>int</a:t>
              </a:r>
              <a:r>
                <a:rPr lang="en-US" altLang="zh-CN" sz="1600" kern="0" dirty="0">
                  <a:solidFill>
                    <a:srgbClr val="000000"/>
                  </a:solidFill>
                  <a:ea typeface="微软雅黑"/>
                  <a:cs typeface="Calibri" panose="020F0502020204030204" pitchFamily="34" charset="0"/>
                </a:rPr>
                <a:t> </a:t>
              </a:r>
              <a:r>
                <a:rPr lang="en-US" altLang="zh-CN" sz="1600" kern="0" dirty="0" err="1">
                  <a:solidFill>
                    <a:srgbClr val="000000"/>
                  </a:solidFill>
                  <a:ea typeface="微软雅黑"/>
                  <a:cs typeface="Calibri" panose="020F0502020204030204" pitchFamily="34" charset="0"/>
                </a:rPr>
                <a:t>argc</a:t>
              </a:r>
              <a:r>
                <a:rPr lang="en-US" altLang="zh-CN" sz="1600" kern="0" dirty="0">
                  <a:solidFill>
                    <a:srgbClr val="000000"/>
                  </a:solidFill>
                  <a:ea typeface="微软雅黑"/>
                  <a:cs typeface="Calibri" panose="020F0502020204030204" pitchFamily="34" charset="0"/>
                </a:rPr>
                <a:t>, char **</a:t>
              </a:r>
              <a:r>
                <a:rPr lang="en-US" altLang="zh-CN" sz="1600" kern="0" dirty="0" err="1">
                  <a:solidFill>
                    <a:srgbClr val="000000"/>
                  </a:solidFill>
                  <a:ea typeface="微软雅黑"/>
                  <a:cs typeface="Calibri" panose="020F0502020204030204" pitchFamily="34" charset="0"/>
                </a:rPr>
                <a:t>argv</a:t>
              </a:r>
              <a:r>
                <a:rPr lang="en-US" altLang="zh-CN" sz="1600" kern="0" dirty="0">
                  <a:solidFill>
                    <a:srgbClr val="000000"/>
                  </a:solidFill>
                  <a:ea typeface="微软雅黑"/>
                  <a:cs typeface="Calibri" panose="020F0502020204030204" pitchFamily="34" charset="0"/>
                </a:rPr>
                <a:t>)</a:t>
              </a:r>
              <a:r>
                <a:rPr lang="zh-CN" altLang="en-US" sz="1600" kern="0" dirty="0">
                  <a:solidFill>
                    <a:srgbClr val="000000"/>
                  </a:solidFill>
                  <a:ea typeface="微软雅黑"/>
                  <a:cs typeface="Calibri" panose="020F0502020204030204" pitchFamily="34" charset="0"/>
                </a:rPr>
                <a:t>{</a:t>
              </a:r>
            </a:p>
            <a:p>
              <a:pPr>
                <a:lnSpc>
                  <a:spcPts val="2000"/>
                </a:lnSpc>
              </a:pPr>
              <a:r>
                <a:rPr lang="zh-CN" altLang="en-US" sz="1600" kern="0" dirty="0">
                  <a:solidFill>
                    <a:srgbClr val="000000"/>
                  </a:solidFill>
                  <a:ea typeface="微软雅黑"/>
                  <a:cs typeface="Calibri" panose="020F0502020204030204" pitchFamily="34" charset="0"/>
                </a:rPr>
                <a:t>    </a:t>
              </a:r>
              <a:r>
                <a:rPr lang="en-US" altLang="zh-CN" sz="1600" dirty="0"/>
                <a:t>::testing::</a:t>
              </a:r>
              <a:r>
                <a:rPr lang="en-US" altLang="zh-CN" sz="1600" dirty="0" err="1"/>
                <a:t>InitGoogleTest</a:t>
              </a:r>
              <a:r>
                <a:rPr lang="en-US" altLang="zh-CN" sz="1600" dirty="0"/>
                <a:t>(&amp;</a:t>
              </a:r>
              <a:r>
                <a:rPr lang="en-US" altLang="zh-CN" sz="1600" dirty="0" err="1"/>
                <a:t>argc</a:t>
              </a:r>
              <a:r>
                <a:rPr lang="en-US" altLang="zh-CN" sz="1600" dirty="0"/>
                <a:t>, </a:t>
              </a:r>
              <a:r>
                <a:rPr lang="en-US" altLang="zh-CN" sz="1600" dirty="0" err="1"/>
                <a:t>argv</a:t>
              </a:r>
              <a:r>
                <a:rPr lang="en-US" altLang="zh-CN" sz="1600" dirty="0"/>
                <a:t>);</a:t>
              </a:r>
            </a:p>
            <a:p>
              <a:pPr>
                <a:lnSpc>
                  <a:spcPts val="2000"/>
                </a:lnSpc>
              </a:pPr>
              <a:r>
                <a:rPr lang="en-US" altLang="zh-CN" sz="1600" dirty="0"/>
                <a:t>    return RUN_ALL_TESTS();</a:t>
              </a:r>
              <a:endParaRPr lang="zh-CN" altLang="en-US" sz="1600" kern="0" dirty="0">
                <a:solidFill>
                  <a:srgbClr val="000000"/>
                </a:solidFill>
                <a:ea typeface="微软雅黑"/>
                <a:cs typeface="Calibri" panose="020F0502020204030204" pitchFamily="34" charset="0"/>
              </a:endParaRP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a:t>
              </a:r>
            </a:p>
          </p:txBody>
        </p:sp>
        <p:sp>
          <p:nvSpPr>
            <p:cNvPr id="32" name="文本框 31"/>
            <p:cNvSpPr txBox="1"/>
            <p:nvPr/>
          </p:nvSpPr>
          <p:spPr>
            <a:xfrm>
              <a:off x="5161483" y="5487535"/>
              <a:ext cx="1569660" cy="369332"/>
            </a:xfrm>
            <a:prstGeom prst="rect">
              <a:avLst/>
            </a:prstGeom>
            <a:noFill/>
            <a:ln>
              <a:solidFill>
                <a:srgbClr val="00B0F0"/>
              </a:solidFill>
            </a:ln>
          </p:spPr>
          <p:txBody>
            <a:bodyPr wrap="none" rtlCol="0">
              <a:spAutoFit/>
            </a:bodyPr>
            <a:lstStyle/>
            <a:p>
              <a:r>
                <a:rPr lang="zh-CN" altLang="en-US" dirty="0">
                  <a:latin typeface="+mn-ea"/>
                  <a:ea typeface="+mn-ea"/>
                </a:rPr>
                <a:t>启动测试用例</a:t>
              </a:r>
            </a:p>
          </p:txBody>
        </p:sp>
        <p:cxnSp>
          <p:nvCxnSpPr>
            <p:cNvPr id="33" name="直接连接符 32"/>
            <p:cNvCxnSpPr>
              <a:stCxn id="34" idx="3"/>
              <a:endCxn id="32" idx="1"/>
            </p:cNvCxnSpPr>
            <p:nvPr/>
          </p:nvCxnSpPr>
          <p:spPr bwMode="auto">
            <a:xfrm flipV="1">
              <a:off x="4369395" y="5672201"/>
              <a:ext cx="792088" cy="1"/>
            </a:xfrm>
            <a:prstGeom prst="line">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矩形 33"/>
            <p:cNvSpPr/>
            <p:nvPr/>
          </p:nvSpPr>
          <p:spPr bwMode="auto">
            <a:xfrm>
              <a:off x="950588" y="5106297"/>
              <a:ext cx="3418807" cy="1131809"/>
            </a:xfrm>
            <a:prstGeom prst="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grpSp>
        <p:nvGrpSpPr>
          <p:cNvPr id="46" name="组合 45"/>
          <p:cNvGrpSpPr/>
          <p:nvPr/>
        </p:nvGrpSpPr>
        <p:grpSpPr>
          <a:xfrm>
            <a:off x="7033101" y="2277666"/>
            <a:ext cx="4897134" cy="3024336"/>
            <a:chOff x="7033101" y="2277666"/>
            <a:chExt cx="4897134" cy="3024336"/>
          </a:xfrm>
        </p:grpSpPr>
        <p:sp>
          <p:nvSpPr>
            <p:cNvPr id="44" name="矩形 43"/>
            <p:cNvSpPr/>
            <p:nvPr/>
          </p:nvSpPr>
          <p:spPr>
            <a:xfrm>
              <a:off x="7037902" y="2644864"/>
              <a:ext cx="4891743" cy="2657138"/>
            </a:xfrm>
            <a:prstGeom prst="rect">
              <a:avLst/>
            </a:prstGeom>
            <a:solidFill>
              <a:schemeClr val="bg1">
                <a:lumMod val="95000"/>
              </a:schemeClr>
            </a:solidFill>
          </p:spPr>
          <p:txBody>
            <a:bodyPr wrap="square">
              <a:spAutoFit/>
            </a:bodyPr>
            <a:lstStyle/>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Running 1 test from 1 test case.</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Global test environment set-up.</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1 test from power_test</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RUN    ] power_test.positive</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OK ] power_test.positive (0 ms)</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1 test from power_test (3 ms total)</a:t>
              </a:r>
            </a:p>
            <a:p>
              <a:pPr eaLnBrk="0" hangingPunct="0">
                <a:lnSpc>
                  <a:spcPts val="2000"/>
                </a:lnSpc>
                <a:buClr>
                  <a:srgbClr val="808080"/>
                </a:buClr>
                <a:buSzPct val="60000"/>
              </a:pPr>
              <a:endParaRPr lang="zh-CN" altLang="en-US" sz="1600" kern="0" dirty="0">
                <a:solidFill>
                  <a:srgbClr val="000000"/>
                </a:solidFill>
                <a:ea typeface="微软雅黑"/>
                <a:cs typeface="Calibri" panose="020F0502020204030204" pitchFamily="34" charset="0"/>
              </a:endParaRP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Global test environment tear-down</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1 test from 1 test case ran. (23 ms total)</a:t>
              </a:r>
            </a:p>
            <a:p>
              <a:pPr eaLnBrk="0" hangingPunct="0">
                <a:lnSpc>
                  <a:spcPts val="2000"/>
                </a:lnSpc>
                <a:buClr>
                  <a:srgbClr val="808080"/>
                </a:buClr>
                <a:buSzPct val="60000"/>
              </a:pPr>
              <a:r>
                <a:rPr lang="zh-CN" altLang="en-US" sz="1600" kern="0" dirty="0">
                  <a:solidFill>
                    <a:srgbClr val="000000"/>
                  </a:solidFill>
                  <a:ea typeface="微软雅黑"/>
                  <a:cs typeface="Calibri" panose="020F0502020204030204" pitchFamily="34" charset="0"/>
                </a:rPr>
                <a:t>[  </a:t>
              </a:r>
              <a:r>
                <a:rPr lang="zh-CN" altLang="en-US" sz="1600" kern="0" dirty="0">
                  <a:solidFill>
                    <a:srgbClr val="00B0F0"/>
                  </a:solidFill>
                  <a:ea typeface="微软雅黑"/>
                  <a:cs typeface="Calibri" panose="020F0502020204030204" pitchFamily="34" charset="0"/>
                </a:rPr>
                <a:t>PASSED</a:t>
              </a:r>
              <a:r>
                <a:rPr lang="zh-CN" altLang="en-US" sz="1600" kern="0" dirty="0">
                  <a:solidFill>
                    <a:srgbClr val="000000"/>
                  </a:solidFill>
                  <a:ea typeface="微软雅黑"/>
                  <a:cs typeface="Calibri" panose="020F0502020204030204" pitchFamily="34" charset="0"/>
                </a:rPr>
                <a:t>  ] 1 test.</a:t>
              </a:r>
            </a:p>
          </p:txBody>
        </p:sp>
        <p:sp>
          <p:nvSpPr>
            <p:cNvPr id="45" name="圆角矩形 44"/>
            <p:cNvSpPr/>
            <p:nvPr/>
          </p:nvSpPr>
          <p:spPr bwMode="auto">
            <a:xfrm>
              <a:off x="7033101" y="2277666"/>
              <a:ext cx="4897134" cy="380260"/>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1" lang="zh-CN" altLang="en-US" sz="1600" b="1" dirty="0">
                  <a:solidFill>
                    <a:schemeClr val="bg1"/>
                  </a:solidFill>
                  <a:latin typeface="+mn-ea"/>
                  <a:ea typeface="+mn-ea"/>
                  <a:cs typeface="宋体" charset="-122"/>
                </a:rPr>
                <a:t>测试报告输出</a:t>
              </a:r>
              <a:endParaRPr kumimoji="1" lang="zh-CN" altLang="en-US" sz="1600" b="1" i="0" u="none" strike="noStrike" cap="none" normalizeH="0" baseline="0" dirty="0">
                <a:ln>
                  <a:noFill/>
                </a:ln>
                <a:solidFill>
                  <a:schemeClr val="bg1"/>
                </a:solidFill>
                <a:effectLst/>
                <a:latin typeface="+mn-ea"/>
                <a:ea typeface="+mn-ea"/>
                <a:cs typeface="宋体" charset="-122"/>
              </a:endParaRPr>
            </a:p>
          </p:txBody>
        </p:sp>
      </p:grpSp>
    </p:spTree>
    <p:extLst>
      <p:ext uri="{BB962C8B-B14F-4D97-AF65-F5344CB8AC3E}">
        <p14:creationId xmlns:p14="http://schemas.microsoft.com/office/powerpoint/2010/main" val="3135770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测试框架</a:t>
            </a:r>
            <a:r>
              <a:rPr lang="en-US" altLang="zh-CN" dirty="0"/>
              <a:t>——</a:t>
            </a:r>
            <a:r>
              <a:rPr lang="en-US" altLang="zh-CN" dirty="0" err="1"/>
              <a:t>gtest</a:t>
            </a:r>
            <a:endParaRPr lang="zh-CN" altLang="en-US" dirty="0"/>
          </a:p>
        </p:txBody>
      </p:sp>
      <p:sp>
        <p:nvSpPr>
          <p:cNvPr id="3" name="内容占位符 2"/>
          <p:cNvSpPr>
            <a:spLocks noGrp="1"/>
          </p:cNvSpPr>
          <p:nvPr>
            <p:ph idx="1"/>
          </p:nvPr>
        </p:nvSpPr>
        <p:spPr>
          <a:xfrm>
            <a:off x="590400" y="909514"/>
            <a:ext cx="11088000" cy="660795"/>
          </a:xfrm>
        </p:spPr>
        <p:txBody>
          <a:bodyPr>
            <a:noAutofit/>
          </a:bodyPr>
          <a:lstStyle/>
          <a:p>
            <a:pPr marL="0" indent="0">
              <a:buNone/>
            </a:pPr>
            <a:r>
              <a:rPr lang="zh-CN" altLang="en-US" sz="2600" b="0" dirty="0"/>
              <a:t>改造：</a:t>
            </a:r>
            <a:r>
              <a:rPr lang="en-US" altLang="zh-CN" sz="2600" b="0" dirty="0" err="1"/>
              <a:t>gtest</a:t>
            </a:r>
            <a:r>
              <a:rPr lang="zh-CN" altLang="en-US" sz="2600" b="0" dirty="0"/>
              <a:t>测试框架进行测试</a:t>
            </a:r>
            <a:endParaRPr lang="en-US" altLang="zh-CN" sz="2600"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21</a:t>
            </a:fld>
            <a:endParaRPr lang="en-GB" altLang="zh-CN">
              <a:solidFill>
                <a:srgbClr val="000000"/>
              </a:solidFill>
            </a:endParaRPr>
          </a:p>
        </p:txBody>
      </p:sp>
      <p:sp>
        <p:nvSpPr>
          <p:cNvPr id="6" name="矩形 5"/>
          <p:cNvSpPr/>
          <p:nvPr/>
        </p:nvSpPr>
        <p:spPr>
          <a:xfrm>
            <a:off x="696987" y="1557586"/>
            <a:ext cx="2482850" cy="2505301"/>
          </a:xfrm>
          <a:prstGeom prst="rect">
            <a:avLst/>
          </a:prstGeom>
          <a:solidFill>
            <a:schemeClr val="bg1">
              <a:lumMod val="95000"/>
            </a:schemeClr>
          </a:solidFill>
        </p:spPr>
        <p:txBody>
          <a:bodyPr wrap="square">
            <a:spAutoFit/>
          </a:bodyPr>
          <a:lstStyle/>
          <a:p>
            <a:pPr lvl="0" eaLnBrk="0" hangingPunct="0">
              <a:lnSpc>
                <a:spcPct val="140000"/>
              </a:lnSpc>
              <a:buClr>
                <a:srgbClr val="808080"/>
              </a:buClr>
              <a:buSzPct val="60000"/>
            </a:pPr>
            <a:r>
              <a:rPr lang="en-US" altLang="zh-CN" sz="1600" kern="0" dirty="0" err="1">
                <a:solidFill>
                  <a:srgbClr val="000000"/>
                </a:solidFill>
                <a:latin typeface="Arial" panose="020B0604020202020204" pitchFamily="34" charset="0"/>
                <a:ea typeface="微软雅黑"/>
                <a:cs typeface="Arial" panose="020B0604020202020204" pitchFamily="34" charset="0"/>
              </a:rPr>
              <a:t>int</a:t>
            </a:r>
            <a:r>
              <a:rPr lang="en-US" altLang="zh-CN" sz="1600" kern="0" dirty="0">
                <a:solidFill>
                  <a:srgbClr val="000000"/>
                </a:solidFill>
                <a:latin typeface="Arial" panose="020B0604020202020204" pitchFamily="34" charset="0"/>
                <a:ea typeface="微软雅黑"/>
                <a:cs typeface="Arial" panose="020B0604020202020204" pitchFamily="34" charset="0"/>
              </a:rPr>
              <a:t> power(</a:t>
            </a:r>
            <a:r>
              <a:rPr lang="en-US" altLang="zh-CN" sz="1600" kern="0" dirty="0" err="1">
                <a:solidFill>
                  <a:srgbClr val="000000"/>
                </a:solidFill>
                <a:latin typeface="Arial" panose="020B0604020202020204" pitchFamily="34" charset="0"/>
                <a:ea typeface="微软雅黑"/>
                <a:cs typeface="Arial" panose="020B0604020202020204" pitchFamily="34" charset="0"/>
              </a:rPr>
              <a:t>int</a:t>
            </a:r>
            <a:r>
              <a:rPr lang="en-US" altLang="zh-CN" sz="1600" kern="0" dirty="0">
                <a:solidFill>
                  <a:srgbClr val="000000"/>
                </a:solidFill>
                <a:latin typeface="Arial" panose="020B0604020202020204" pitchFamily="34" charset="0"/>
                <a:ea typeface="微软雅黑"/>
                <a:cs typeface="Arial" panose="020B0604020202020204" pitchFamily="34" charset="0"/>
              </a:rPr>
              <a:t> value)</a:t>
            </a:r>
          </a:p>
          <a:p>
            <a:pPr lvl="0" eaLnBrk="0" hangingPunct="0">
              <a:lnSpc>
                <a:spcPct val="140000"/>
              </a:lnSpc>
              <a:buClr>
                <a:srgbClr val="808080"/>
              </a:buClr>
              <a:buSzPct val="60000"/>
            </a:pPr>
            <a:r>
              <a:rPr lang="en-US" altLang="zh-CN" sz="1600" kern="0" dirty="0">
                <a:solidFill>
                  <a:srgbClr val="000000"/>
                </a:solidFill>
                <a:latin typeface="Arial" panose="020B0604020202020204" pitchFamily="34" charset="0"/>
                <a:ea typeface="微软雅黑"/>
                <a:cs typeface="Arial" panose="020B0604020202020204" pitchFamily="34" charset="0"/>
              </a:rPr>
              <a:t>{</a:t>
            </a:r>
          </a:p>
          <a:p>
            <a:pPr lvl="0" eaLnBrk="0" hangingPunct="0">
              <a:lnSpc>
                <a:spcPct val="140000"/>
              </a:lnSpc>
              <a:buClr>
                <a:srgbClr val="808080"/>
              </a:buClr>
              <a:buSzPct val="60000"/>
            </a:pPr>
            <a:r>
              <a:rPr lang="en-US" altLang="zh-CN" sz="1600" kern="0" dirty="0">
                <a:solidFill>
                  <a:srgbClr val="000000"/>
                </a:solidFill>
                <a:latin typeface="Arial" panose="020B0604020202020204" pitchFamily="34" charset="0"/>
                <a:ea typeface="微软雅黑"/>
                <a:cs typeface="Arial" panose="020B0604020202020204" pitchFamily="34" charset="0"/>
              </a:rPr>
              <a:t>    if (value &lt; 0) {</a:t>
            </a:r>
          </a:p>
          <a:p>
            <a:pPr lvl="0" eaLnBrk="0" hangingPunct="0">
              <a:lnSpc>
                <a:spcPct val="140000"/>
              </a:lnSpc>
              <a:buClr>
                <a:srgbClr val="808080"/>
              </a:buClr>
              <a:buSzPct val="60000"/>
            </a:pPr>
            <a:r>
              <a:rPr lang="en-US" altLang="zh-CN" sz="1600" kern="0" dirty="0">
                <a:solidFill>
                  <a:srgbClr val="000000"/>
                </a:solidFill>
                <a:latin typeface="Arial" panose="020B0604020202020204" pitchFamily="34" charset="0"/>
                <a:ea typeface="微软雅黑"/>
                <a:cs typeface="Arial" panose="020B0604020202020204" pitchFamily="34" charset="0"/>
              </a:rPr>
              <a:t>        return -1;</a:t>
            </a:r>
          </a:p>
          <a:p>
            <a:pPr lvl="0" eaLnBrk="0" hangingPunct="0">
              <a:lnSpc>
                <a:spcPct val="140000"/>
              </a:lnSpc>
              <a:buClr>
                <a:srgbClr val="808080"/>
              </a:buClr>
              <a:buSzPct val="60000"/>
            </a:pPr>
            <a:r>
              <a:rPr lang="en-US" altLang="zh-CN" sz="1600" kern="0" dirty="0">
                <a:solidFill>
                  <a:srgbClr val="000000"/>
                </a:solidFill>
                <a:latin typeface="Arial" panose="020B0604020202020204" pitchFamily="34" charset="0"/>
                <a:ea typeface="微软雅黑"/>
                <a:cs typeface="Arial" panose="020B0604020202020204" pitchFamily="34" charset="0"/>
              </a:rPr>
              <a:t>    }</a:t>
            </a:r>
          </a:p>
          <a:p>
            <a:pPr lvl="0" eaLnBrk="0" hangingPunct="0">
              <a:lnSpc>
                <a:spcPct val="140000"/>
              </a:lnSpc>
              <a:buClr>
                <a:srgbClr val="808080"/>
              </a:buClr>
              <a:buSzPct val="60000"/>
            </a:pPr>
            <a:r>
              <a:rPr lang="en-US" altLang="zh-CN" sz="1600" kern="0" dirty="0">
                <a:solidFill>
                  <a:srgbClr val="000000"/>
                </a:solidFill>
                <a:latin typeface="Arial" panose="020B0604020202020204" pitchFamily="34" charset="0"/>
                <a:ea typeface="微软雅黑"/>
                <a:cs typeface="Arial" panose="020B0604020202020204" pitchFamily="34" charset="0"/>
              </a:rPr>
              <a:t>    return (value * value);</a:t>
            </a:r>
          </a:p>
          <a:p>
            <a:pPr lvl="0" eaLnBrk="0" hangingPunct="0">
              <a:lnSpc>
                <a:spcPct val="140000"/>
              </a:lnSpc>
              <a:buClr>
                <a:srgbClr val="808080"/>
              </a:buClr>
              <a:buSzPct val="60000"/>
            </a:pPr>
            <a:r>
              <a:rPr lang="en-US" altLang="zh-CN" sz="1600" kern="0" dirty="0">
                <a:solidFill>
                  <a:srgbClr val="000000"/>
                </a:solidFill>
                <a:latin typeface="Arial" panose="020B0604020202020204" pitchFamily="34" charset="0"/>
                <a:ea typeface="微软雅黑"/>
                <a:cs typeface="Arial" panose="020B0604020202020204" pitchFamily="34" charset="0"/>
              </a:rPr>
              <a:t>}</a:t>
            </a:r>
            <a:endParaRPr lang="zh-CN" altLang="en-US" sz="1600" dirty="0">
              <a:latin typeface="Arial" panose="020B0604020202020204" pitchFamily="34" charset="0"/>
              <a:cs typeface="Arial" panose="020B0604020202020204" pitchFamily="34" charset="0"/>
            </a:endParaRPr>
          </a:p>
        </p:txBody>
      </p:sp>
      <p:sp>
        <p:nvSpPr>
          <p:cNvPr id="9" name="右箭头 8"/>
          <p:cNvSpPr/>
          <p:nvPr/>
        </p:nvSpPr>
        <p:spPr>
          <a:xfrm>
            <a:off x="3286424" y="2925629"/>
            <a:ext cx="458374" cy="536854"/>
          </a:xfrm>
          <a:prstGeom prst="rightArrow">
            <a:avLst/>
          </a:prstGeom>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zh-CN" altLang="en-US" sz="1400" dirty="0">
              <a:solidFill>
                <a:srgbClr val="0000FF"/>
              </a:solidFill>
              <a:highlight>
                <a:srgbClr val="FFFFFF"/>
              </a:highlight>
              <a:latin typeface="新宋体" panose="02010609030101010101" pitchFamily="49" charset="-122"/>
              <a:ea typeface="新宋体" panose="02010609030101010101" pitchFamily="49" charset="-122"/>
            </a:endParaRPr>
          </a:p>
        </p:txBody>
      </p:sp>
      <p:grpSp>
        <p:nvGrpSpPr>
          <p:cNvPr id="21" name="组合 20"/>
          <p:cNvGrpSpPr/>
          <p:nvPr/>
        </p:nvGrpSpPr>
        <p:grpSpPr>
          <a:xfrm>
            <a:off x="3793331" y="1557586"/>
            <a:ext cx="2574739" cy="3842851"/>
            <a:chOff x="3793331" y="1557586"/>
            <a:chExt cx="2574739" cy="3842851"/>
          </a:xfrm>
        </p:grpSpPr>
        <p:sp>
          <p:nvSpPr>
            <p:cNvPr id="8" name="矩形 7"/>
            <p:cNvSpPr/>
            <p:nvPr/>
          </p:nvSpPr>
          <p:spPr>
            <a:xfrm>
              <a:off x="3793331" y="1845618"/>
              <a:ext cx="2574739" cy="3554819"/>
            </a:xfrm>
            <a:prstGeom prst="rect">
              <a:avLst/>
            </a:prstGeom>
            <a:solidFill>
              <a:schemeClr val="bg1">
                <a:lumMod val="95000"/>
              </a:schemeClr>
            </a:solidFill>
          </p:spPr>
          <p:txBody>
            <a:bodyPr wrap="square">
              <a:spAutoFit/>
            </a:bodyPr>
            <a:lstStyle/>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TEST(power_test, negative)</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auto result = power(-1);</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EXPECT_LT(result, 0);</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TEST(power_test, zero)</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auto result = power(0);</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EXPECT_EQ(result, 0);</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TEST(power_test, positive)</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auto result = power(3);</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EXPECT_EQ(result, 9);</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a:t>
              </a:r>
            </a:p>
          </p:txBody>
        </p:sp>
        <p:sp>
          <p:nvSpPr>
            <p:cNvPr id="11" name="圆角矩形 10"/>
            <p:cNvSpPr/>
            <p:nvPr/>
          </p:nvSpPr>
          <p:spPr bwMode="auto">
            <a:xfrm>
              <a:off x="3793331" y="1557586"/>
              <a:ext cx="2574739" cy="288032"/>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500" b="1" dirty="0">
                  <a:solidFill>
                    <a:schemeClr val="bg1"/>
                  </a:solidFill>
                  <a:latin typeface="+mn-ea"/>
                  <a:ea typeface="+mn-ea"/>
                  <a:cs typeface="宋体" charset="-122"/>
                </a:rPr>
                <a:t>编写测试用例</a:t>
              </a:r>
              <a:endParaRPr kumimoji="1" lang="zh-CN" altLang="en-US" sz="1500" b="1" i="0" u="none" strike="noStrike" cap="none" normalizeH="0" baseline="0" dirty="0">
                <a:ln>
                  <a:noFill/>
                </a:ln>
                <a:solidFill>
                  <a:schemeClr val="bg1"/>
                </a:solidFill>
                <a:effectLst/>
                <a:latin typeface="+mn-ea"/>
                <a:ea typeface="+mn-ea"/>
                <a:cs typeface="宋体" charset="-122"/>
              </a:endParaRPr>
            </a:p>
          </p:txBody>
        </p:sp>
      </p:grpSp>
      <p:grpSp>
        <p:nvGrpSpPr>
          <p:cNvPr id="22" name="组合 21"/>
          <p:cNvGrpSpPr/>
          <p:nvPr/>
        </p:nvGrpSpPr>
        <p:grpSpPr>
          <a:xfrm>
            <a:off x="7125580" y="1557586"/>
            <a:ext cx="4587151" cy="3587494"/>
            <a:chOff x="7125580" y="1557586"/>
            <a:chExt cx="4587151" cy="3587494"/>
          </a:xfrm>
        </p:grpSpPr>
        <p:sp>
          <p:nvSpPr>
            <p:cNvPr id="7" name="矩形 6"/>
            <p:cNvSpPr/>
            <p:nvPr/>
          </p:nvSpPr>
          <p:spPr>
            <a:xfrm>
              <a:off x="7125580" y="1821093"/>
              <a:ext cx="4587151" cy="3323987"/>
            </a:xfrm>
            <a:prstGeom prst="rect">
              <a:avLst/>
            </a:prstGeom>
            <a:solidFill>
              <a:schemeClr val="bg1">
                <a:lumMod val="95000"/>
              </a:schemeClr>
            </a:solidFill>
          </p:spPr>
          <p:txBody>
            <a:bodyPr wrap="square">
              <a:spAutoFit/>
            </a:bodyPr>
            <a:lstStyle/>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Running 3 tests from 1 test case.</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Global test environment set-up.</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3 tests from power_test</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RUN    ] power_test.negative</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OK ] power_test.negative (0 ms)</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RUN    ] power_test.zero</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OK ] power_test.zero (0 ms)</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RUN    ] power_test.positive</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OK ] power_test.positive (0 ms)</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3 tests from power_test (15 ms total)</a:t>
              </a:r>
            </a:p>
            <a:p>
              <a:pPr eaLnBrk="0" hangingPunct="0">
                <a:buClr>
                  <a:srgbClr val="808080"/>
                </a:buClr>
                <a:buSzPct val="60000"/>
              </a:pPr>
              <a:endParaRPr lang="zh-CN" altLang="en-US" sz="1500" kern="0" dirty="0">
                <a:solidFill>
                  <a:srgbClr val="000000"/>
                </a:solidFill>
                <a:ea typeface="微软雅黑"/>
                <a:cs typeface="Calibri" panose="020F0502020204030204" pitchFamily="34" charset="0"/>
              </a:endParaRP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Global test environment tear-down</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3 tests from 1 test case ran. (32 ms total)</a:t>
              </a:r>
            </a:p>
            <a:p>
              <a:pPr eaLnBrk="0" hangingPunct="0">
                <a:buClr>
                  <a:srgbClr val="808080"/>
                </a:buClr>
                <a:buSzPct val="60000"/>
              </a:pPr>
              <a:r>
                <a:rPr lang="zh-CN" altLang="en-US" sz="1500" kern="0" dirty="0">
                  <a:solidFill>
                    <a:srgbClr val="000000"/>
                  </a:solidFill>
                  <a:ea typeface="微软雅黑"/>
                  <a:cs typeface="Calibri" panose="020F0502020204030204" pitchFamily="34" charset="0"/>
                </a:rPr>
                <a:t>[  PASSED  ] 3 tests.</a:t>
              </a:r>
            </a:p>
          </p:txBody>
        </p:sp>
        <p:sp>
          <p:nvSpPr>
            <p:cNvPr id="12" name="圆角矩形 11"/>
            <p:cNvSpPr/>
            <p:nvPr/>
          </p:nvSpPr>
          <p:spPr bwMode="auto">
            <a:xfrm>
              <a:off x="7125580" y="1557586"/>
              <a:ext cx="4587151" cy="288032"/>
            </a:xfrm>
            <a:prstGeom prst="roundRect">
              <a:avLst>
                <a:gd name="adj" fmla="val 14016"/>
              </a:avLst>
            </a:prstGeom>
            <a:solidFill>
              <a:srgbClr val="0185C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500" b="1" dirty="0">
                  <a:solidFill>
                    <a:schemeClr val="bg1"/>
                  </a:solidFill>
                  <a:latin typeface="+mn-ea"/>
                  <a:ea typeface="+mn-ea"/>
                  <a:cs typeface="宋体" charset="-122"/>
                </a:rPr>
                <a:t>测试报告输出</a:t>
              </a:r>
              <a:endParaRPr kumimoji="1" lang="zh-CN" altLang="en-US" sz="1500" b="1" i="0" u="none" strike="noStrike" cap="none" normalizeH="0" baseline="0" dirty="0">
                <a:ln>
                  <a:noFill/>
                </a:ln>
                <a:solidFill>
                  <a:schemeClr val="bg1"/>
                </a:solidFill>
                <a:effectLst/>
                <a:latin typeface="+mn-ea"/>
                <a:ea typeface="+mn-ea"/>
                <a:cs typeface="宋体" charset="-122"/>
              </a:endParaRPr>
            </a:p>
          </p:txBody>
        </p:sp>
      </p:grpSp>
      <p:sp>
        <p:nvSpPr>
          <p:cNvPr id="13" name="右箭头 12"/>
          <p:cNvSpPr/>
          <p:nvPr/>
        </p:nvSpPr>
        <p:spPr>
          <a:xfrm>
            <a:off x="6523190" y="2925629"/>
            <a:ext cx="458374" cy="536854"/>
          </a:xfrm>
          <a:prstGeom prst="rightArrow">
            <a:avLst/>
          </a:prstGeom>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endParaRPr lang="zh-CN" altLang="en-US" sz="1400" dirty="0">
              <a:solidFill>
                <a:srgbClr val="0000FF"/>
              </a:solidFill>
              <a:highlight>
                <a:srgbClr val="FFFFFF"/>
              </a:highlight>
              <a:latin typeface="新宋体" panose="02010609030101010101" pitchFamily="49" charset="-122"/>
              <a:ea typeface="新宋体" panose="02010609030101010101" pitchFamily="49" charset="-122"/>
            </a:endParaRPr>
          </a:p>
        </p:txBody>
      </p:sp>
      <p:sp>
        <p:nvSpPr>
          <p:cNvPr id="14" name="文本框 13"/>
          <p:cNvSpPr txBox="1"/>
          <p:nvPr/>
        </p:nvSpPr>
        <p:spPr>
          <a:xfrm>
            <a:off x="3797723" y="5446018"/>
            <a:ext cx="2570348" cy="369332"/>
          </a:xfrm>
          <a:prstGeom prst="rect">
            <a:avLst/>
          </a:prstGeom>
          <a:solidFill>
            <a:schemeClr val="bg1">
              <a:lumMod val="95000"/>
            </a:schemeClr>
          </a:solidFill>
          <a:ln>
            <a:noFill/>
          </a:ln>
        </p:spPr>
        <p:txBody>
          <a:bodyPr wrap="square" rtlCol="0">
            <a:spAutoFit/>
          </a:bodyPr>
          <a:lstStyle/>
          <a:p>
            <a:pPr algn="ctr"/>
            <a:r>
              <a:rPr lang="zh-CN" altLang="en-US" dirty="0">
                <a:latin typeface="+mn-ea"/>
                <a:ea typeface="+mn-ea"/>
              </a:rPr>
              <a:t>清晰的测试用例场景</a:t>
            </a:r>
          </a:p>
        </p:txBody>
      </p:sp>
      <p:sp>
        <p:nvSpPr>
          <p:cNvPr id="15" name="圆角矩形 14"/>
          <p:cNvSpPr/>
          <p:nvPr/>
        </p:nvSpPr>
        <p:spPr bwMode="auto">
          <a:xfrm>
            <a:off x="5233491" y="1917626"/>
            <a:ext cx="792088" cy="203301"/>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6" name="圆角矩形 15"/>
          <p:cNvSpPr/>
          <p:nvPr/>
        </p:nvSpPr>
        <p:spPr bwMode="auto">
          <a:xfrm>
            <a:off x="5233174" y="3069754"/>
            <a:ext cx="432365" cy="216024"/>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7" name="圆角矩形 16"/>
          <p:cNvSpPr/>
          <p:nvPr/>
        </p:nvSpPr>
        <p:spPr bwMode="auto">
          <a:xfrm>
            <a:off x="5266325" y="4219200"/>
            <a:ext cx="687246" cy="218706"/>
          </a:xfrm>
          <a:prstGeom prst="roundRect">
            <a:avLst/>
          </a:prstGeom>
          <a:noFill/>
          <a:ln w="952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20" name="文本框 19"/>
          <p:cNvSpPr txBox="1"/>
          <p:nvPr/>
        </p:nvSpPr>
        <p:spPr>
          <a:xfrm>
            <a:off x="7125579" y="5220702"/>
            <a:ext cx="4587151" cy="369332"/>
          </a:xfrm>
          <a:prstGeom prst="rect">
            <a:avLst/>
          </a:prstGeom>
          <a:solidFill>
            <a:schemeClr val="bg1">
              <a:lumMod val="95000"/>
            </a:schemeClr>
          </a:solidFill>
          <a:ln>
            <a:noFill/>
          </a:ln>
        </p:spPr>
        <p:txBody>
          <a:bodyPr wrap="square" rtlCol="0">
            <a:spAutoFit/>
          </a:bodyPr>
          <a:lstStyle/>
          <a:p>
            <a:pPr algn="ctr"/>
            <a:r>
              <a:rPr lang="zh-CN" altLang="en-US" dirty="0">
                <a:latin typeface="+mn-ea"/>
                <a:ea typeface="+mn-ea"/>
              </a:rPr>
              <a:t>良好、详细的测试报告输出</a:t>
            </a:r>
          </a:p>
        </p:txBody>
      </p:sp>
    </p:spTree>
    <p:extLst>
      <p:ext uri="{BB962C8B-B14F-4D97-AF65-F5344CB8AC3E}">
        <p14:creationId xmlns:p14="http://schemas.microsoft.com/office/powerpoint/2010/main" val="1824811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6" grpId="0" animBg="1"/>
      <p:bldP spid="17"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测试框架</a:t>
            </a:r>
            <a:r>
              <a:rPr lang="en-US" altLang="zh-CN" dirty="0"/>
              <a:t>——</a:t>
            </a:r>
            <a:r>
              <a:rPr lang="en-US" altLang="zh-CN" dirty="0" err="1"/>
              <a:t>gtest</a:t>
            </a:r>
            <a:endParaRPr lang="zh-CN" altLang="en-US" dirty="0"/>
          </a:p>
        </p:txBody>
      </p:sp>
      <p:sp>
        <p:nvSpPr>
          <p:cNvPr id="5" name="矩形 4"/>
          <p:cNvSpPr/>
          <p:nvPr/>
        </p:nvSpPr>
        <p:spPr>
          <a:xfrm>
            <a:off x="615397" y="1053530"/>
            <a:ext cx="10306726" cy="615040"/>
          </a:xfrm>
          <a:prstGeom prst="rect">
            <a:avLst/>
          </a:prstGeom>
        </p:spPr>
        <p:txBody>
          <a:bodyPr wrap="square">
            <a:spAutoFit/>
          </a:bodyPr>
          <a:lstStyle/>
          <a:p>
            <a:pPr marL="342900" indent="-342900">
              <a:lnSpc>
                <a:spcPct val="200000"/>
              </a:lnSpc>
              <a:buFont typeface="Wingdings" panose="05000000000000000000" pitchFamily="2" charset="2"/>
              <a:buChar char="n"/>
            </a:pPr>
            <a:r>
              <a:rPr lang="en-US" altLang="zh-CN" sz="2000" dirty="0" err="1">
                <a:latin typeface="+mn-ea"/>
                <a:ea typeface="+mn-ea"/>
              </a:rPr>
              <a:t>gmock</a:t>
            </a:r>
            <a:endParaRPr lang="en-US" altLang="zh-CN" sz="2000" dirty="0">
              <a:latin typeface="+mn-ea"/>
              <a:ea typeface="+mn-ea"/>
            </a:endParaRPr>
          </a:p>
        </p:txBody>
      </p:sp>
      <p:sp>
        <p:nvSpPr>
          <p:cNvPr id="8" name="矩形 7"/>
          <p:cNvSpPr/>
          <p:nvPr/>
        </p:nvSpPr>
        <p:spPr>
          <a:xfrm>
            <a:off x="923570" y="5302002"/>
            <a:ext cx="9382825" cy="400110"/>
          </a:xfrm>
          <a:prstGeom prst="rect">
            <a:avLst/>
          </a:prstGeom>
        </p:spPr>
        <p:txBody>
          <a:bodyPr wrap="none">
            <a:spAutoFit/>
          </a:bodyPr>
          <a:lstStyle/>
          <a:p>
            <a:r>
              <a:rPr lang="zh-CN" altLang="en-US" sz="2000" dirty="0">
                <a:latin typeface="+mn-ea"/>
                <a:ea typeface="+mn-ea"/>
                <a:cs typeface="Calibri" panose="020F0502020204030204" pitchFamily="34" charset="0"/>
              </a:rPr>
              <a:t>官方参考：</a:t>
            </a:r>
            <a:r>
              <a:rPr lang="en-US" altLang="zh-CN" sz="2000" dirty="0">
                <a:latin typeface="+mn-ea"/>
                <a:ea typeface="+mn-ea"/>
                <a:cs typeface="Calibri" panose="020F0502020204030204" pitchFamily="34" charset="0"/>
              </a:rPr>
              <a:t>https://github.com/google/googletest/tree/master/googlemock</a:t>
            </a:r>
            <a:endParaRPr lang="zh-CN" altLang="en-US" sz="2000" dirty="0">
              <a:latin typeface="+mn-ea"/>
              <a:ea typeface="+mn-ea"/>
              <a:cs typeface="Calibri" panose="020F0502020204030204" pitchFamily="34" charset="0"/>
            </a:endParaRPr>
          </a:p>
        </p:txBody>
      </p:sp>
      <p:sp>
        <p:nvSpPr>
          <p:cNvPr id="4" name="文本框 3"/>
          <p:cNvSpPr txBox="1"/>
          <p:nvPr/>
        </p:nvSpPr>
        <p:spPr>
          <a:xfrm>
            <a:off x="908700" y="1921801"/>
            <a:ext cx="10157439" cy="923330"/>
          </a:xfrm>
          <a:prstGeom prst="rect">
            <a:avLst/>
          </a:prstGeom>
          <a:noFill/>
        </p:spPr>
        <p:txBody>
          <a:bodyPr wrap="square" rtlCol="0">
            <a:spAutoFit/>
          </a:bodyPr>
          <a:lstStyle/>
          <a:p>
            <a:pPr>
              <a:lnSpc>
                <a:spcPct val="150000"/>
              </a:lnSpc>
            </a:pPr>
            <a:r>
              <a:rPr lang="zh-CN" altLang="en-US" dirty="0">
                <a:latin typeface="+mn-ea"/>
                <a:ea typeface="+mn-ea"/>
              </a:rPr>
              <a:t>当编写测试用例测试被测试对象时，而被测对象可能会依赖于其他的模块、组件等，而被依赖</a:t>
            </a:r>
            <a:endParaRPr lang="en-US" altLang="zh-CN" dirty="0">
              <a:latin typeface="+mn-ea"/>
              <a:ea typeface="+mn-ea"/>
            </a:endParaRPr>
          </a:p>
          <a:p>
            <a:pPr>
              <a:lnSpc>
                <a:spcPct val="150000"/>
              </a:lnSpc>
            </a:pPr>
            <a:r>
              <a:rPr lang="zh-CN" altLang="en-US" dirty="0">
                <a:latin typeface="+mn-ea"/>
                <a:ea typeface="+mn-ea"/>
              </a:rPr>
              <a:t>的模块、组件等在测试环境下难以运行或无法运行及模拟（如远程请求、操作实际的硬件实体等）；</a:t>
            </a:r>
            <a:endParaRPr lang="en-US" altLang="zh-CN" dirty="0">
              <a:latin typeface="+mn-ea"/>
              <a:ea typeface="+mn-ea"/>
            </a:endParaRPr>
          </a:p>
        </p:txBody>
      </p:sp>
      <p:sp>
        <p:nvSpPr>
          <p:cNvPr id="7" name="矩形 6"/>
          <p:cNvSpPr/>
          <p:nvPr/>
        </p:nvSpPr>
        <p:spPr>
          <a:xfrm>
            <a:off x="908699" y="3321680"/>
            <a:ext cx="10157439" cy="1338828"/>
          </a:xfrm>
          <a:prstGeom prst="rect">
            <a:avLst/>
          </a:prstGeom>
        </p:spPr>
        <p:txBody>
          <a:bodyPr wrap="square">
            <a:spAutoFit/>
          </a:bodyPr>
          <a:lstStyle/>
          <a:p>
            <a:pPr>
              <a:lnSpc>
                <a:spcPct val="150000"/>
              </a:lnSpc>
            </a:pPr>
            <a:r>
              <a:rPr lang="en-US" altLang="zh-CN" dirty="0" err="1">
                <a:latin typeface="+mn-ea"/>
                <a:ea typeface="+mn-ea"/>
              </a:rPr>
              <a:t>gmock</a:t>
            </a:r>
            <a:r>
              <a:rPr lang="zh-CN" altLang="en-US" dirty="0">
                <a:latin typeface="+mn-ea"/>
                <a:ea typeface="+mn-ea"/>
              </a:rPr>
              <a:t>提供了一套机制，用于提供一个模拟对象，该对象实现了与真实对象相同的接口</a:t>
            </a:r>
            <a:endParaRPr lang="en-US" altLang="zh-CN" dirty="0">
              <a:latin typeface="+mn-ea"/>
              <a:ea typeface="+mn-ea"/>
            </a:endParaRPr>
          </a:p>
          <a:p>
            <a:pPr>
              <a:lnSpc>
                <a:spcPct val="150000"/>
              </a:lnSpc>
            </a:pPr>
            <a:r>
              <a:rPr lang="zh-CN" altLang="en-US" dirty="0">
                <a:latin typeface="+mn-ea"/>
                <a:ea typeface="+mn-ea"/>
              </a:rPr>
              <a:t>在运行时测试者可以指定它如何被使用以及他应该如何处理（如何被调用，调用顺序，如何返回，调用次数等配置），用于模拟依赖对象的行为</a:t>
            </a:r>
          </a:p>
        </p:txBody>
      </p:sp>
    </p:spTree>
    <p:extLst>
      <p:ext uri="{BB962C8B-B14F-4D97-AF65-F5344CB8AC3E}">
        <p14:creationId xmlns:p14="http://schemas.microsoft.com/office/powerpoint/2010/main" val="1183443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测试设计</a:t>
            </a:r>
          </a:p>
        </p:txBody>
      </p:sp>
      <p:sp>
        <p:nvSpPr>
          <p:cNvPr id="3" name="内容占位符 2"/>
          <p:cNvSpPr>
            <a:spLocks noGrp="1"/>
          </p:cNvSpPr>
          <p:nvPr>
            <p:ph idx="1"/>
          </p:nvPr>
        </p:nvSpPr>
        <p:spPr>
          <a:xfrm>
            <a:off x="590400" y="908261"/>
            <a:ext cx="11088000" cy="2737557"/>
          </a:xfrm>
        </p:spPr>
        <p:txBody>
          <a:bodyPr>
            <a:normAutofit fontScale="92500" lnSpcReduction="10000"/>
          </a:bodyPr>
          <a:lstStyle/>
          <a:p>
            <a:pPr>
              <a:buFont typeface="Wingdings" panose="05000000000000000000" pitchFamily="2" charset="2"/>
              <a:buChar char="n"/>
            </a:pPr>
            <a:r>
              <a:rPr lang="zh-CN" altLang="en-US" dirty="0">
                <a:sym typeface="Wingdings" panose="05000000000000000000" pitchFamily="2" charset="2"/>
              </a:rPr>
              <a:t>目的</a:t>
            </a:r>
            <a:endParaRPr lang="en-US" altLang="zh-CN" dirty="0">
              <a:sym typeface="Wingdings" panose="05000000000000000000" pitchFamily="2" charset="2"/>
            </a:endParaRPr>
          </a:p>
          <a:p>
            <a:pPr marL="0" indent="0">
              <a:buNone/>
            </a:pPr>
            <a:r>
              <a:rPr lang="en-US" altLang="zh-CN" b="0" dirty="0"/>
              <a:t>    </a:t>
            </a:r>
            <a:r>
              <a:rPr lang="zh-CN" altLang="zh-CN" b="0" dirty="0"/>
              <a:t>被测对象的行为</a:t>
            </a:r>
            <a:r>
              <a:rPr lang="zh-CN" altLang="en-US" b="0" dirty="0"/>
              <a:t>可能</a:t>
            </a:r>
            <a:r>
              <a:rPr lang="zh-CN" altLang="zh-CN" b="0" dirty="0"/>
              <a:t>受到多个因子的影响，而因子不同取值的组合构成了不同</a:t>
            </a:r>
            <a:r>
              <a:rPr lang="en-US" altLang="zh-CN" b="0" dirty="0"/>
              <a:t> </a:t>
            </a:r>
          </a:p>
          <a:p>
            <a:pPr marL="0" indent="0">
              <a:buNone/>
            </a:pPr>
            <a:r>
              <a:rPr lang="en-US" altLang="zh-CN" b="0" dirty="0"/>
              <a:t>    </a:t>
            </a:r>
            <a:r>
              <a:rPr lang="zh-CN" altLang="zh-CN" b="0" dirty="0"/>
              <a:t>的测试场景</a:t>
            </a:r>
            <a:endParaRPr lang="en-US" altLang="zh-CN" b="0" dirty="0"/>
          </a:p>
          <a:p>
            <a:pPr marL="0" indent="0">
              <a:buNone/>
            </a:pPr>
            <a:endParaRPr lang="en-US" altLang="zh-CN" b="0" dirty="0">
              <a:sym typeface="Wingdings" panose="05000000000000000000" pitchFamily="2" charset="2"/>
            </a:endParaRPr>
          </a:p>
          <a:p>
            <a:pPr marL="0" indent="0">
              <a:buNone/>
            </a:pPr>
            <a:r>
              <a:rPr lang="en-US" altLang="zh-CN" b="0" dirty="0">
                <a:sym typeface="Wingdings" panose="05000000000000000000" pitchFamily="2" charset="2"/>
              </a:rPr>
              <a:t>    </a:t>
            </a:r>
            <a:r>
              <a:rPr lang="zh-CN" altLang="en-US" b="0" dirty="0">
                <a:sym typeface="Wingdings" panose="05000000000000000000" pitchFamily="2" charset="2"/>
              </a:rPr>
              <a:t>测试设计的目的在于：</a:t>
            </a:r>
            <a:r>
              <a:rPr lang="zh-CN" altLang="zh-CN" b="0" dirty="0"/>
              <a:t>找出所有影响被测对象行为的测试因子，并对所有因子进行全</a:t>
            </a:r>
            <a:r>
              <a:rPr lang="en-US" altLang="zh-CN" b="0" dirty="0"/>
              <a:t> </a:t>
            </a:r>
          </a:p>
          <a:p>
            <a:pPr marL="0" indent="0">
              <a:buNone/>
            </a:pPr>
            <a:r>
              <a:rPr lang="en-US" altLang="zh-CN" b="0" dirty="0"/>
              <a:t>    </a:t>
            </a:r>
            <a:r>
              <a:rPr lang="zh-CN" altLang="zh-CN" b="0" dirty="0"/>
              <a:t>组合测试</a:t>
            </a:r>
            <a:endParaRPr lang="en-US" altLang="zh-CN" b="0" dirty="0"/>
          </a:p>
          <a:p>
            <a:pPr marL="0" indent="0">
              <a:buNone/>
            </a:pPr>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23</a:t>
            </a:fld>
            <a:endParaRPr lang="en-GB" altLang="zh-CN">
              <a:solidFill>
                <a:srgbClr val="000000"/>
              </a:solidFill>
            </a:endParaRPr>
          </a:p>
        </p:txBody>
      </p:sp>
      <p:sp>
        <p:nvSpPr>
          <p:cNvPr id="5" name="矩形 4"/>
          <p:cNvSpPr/>
          <p:nvPr/>
        </p:nvSpPr>
        <p:spPr>
          <a:xfrm>
            <a:off x="913011" y="4493989"/>
            <a:ext cx="10369152" cy="961289"/>
          </a:xfrm>
          <a:prstGeom prst="rect">
            <a:avLst/>
          </a:prstGeom>
        </p:spPr>
        <p:txBody>
          <a:bodyPr wrap="square">
            <a:spAutoFit/>
          </a:bodyPr>
          <a:lstStyle/>
          <a:p>
            <a:pPr>
              <a:lnSpc>
                <a:spcPct val="150000"/>
              </a:lnSpc>
            </a:pPr>
            <a:r>
              <a:rPr lang="zh-CN" altLang="en-US" sz="2000" b="1" dirty="0">
                <a:solidFill>
                  <a:srgbClr val="00B0F0"/>
                </a:solidFill>
                <a:latin typeface="+mn-ea"/>
                <a:ea typeface="+mn-ea"/>
              </a:rPr>
              <a:t>当影响</a:t>
            </a:r>
            <a:r>
              <a:rPr lang="zh-CN" altLang="zh-CN" sz="2000" b="1" dirty="0">
                <a:solidFill>
                  <a:srgbClr val="00B0F0"/>
                </a:solidFill>
                <a:latin typeface="+mn-ea"/>
                <a:ea typeface="+mn-ea"/>
              </a:rPr>
              <a:t>因子较多的情况下，存在成本过高的问题。因此</a:t>
            </a:r>
            <a:r>
              <a:rPr lang="zh-CN" altLang="en-US" sz="2000" b="1" dirty="0">
                <a:solidFill>
                  <a:srgbClr val="00B0F0"/>
                </a:solidFill>
                <a:latin typeface="+mn-ea"/>
                <a:ea typeface="+mn-ea"/>
              </a:rPr>
              <a:t>，有必要</a:t>
            </a:r>
            <a:r>
              <a:rPr lang="zh-CN" altLang="zh-CN" sz="2000" b="1" dirty="0">
                <a:solidFill>
                  <a:srgbClr val="00B0F0"/>
                </a:solidFill>
                <a:latin typeface="+mn-ea"/>
                <a:ea typeface="+mn-ea"/>
              </a:rPr>
              <a:t>进行测试设计，使用合理的方法对测试因子进行组合，争取使用尽量少的用例数做到更完善的场景</a:t>
            </a:r>
            <a:r>
              <a:rPr lang="zh-CN" altLang="en-US" sz="2000" b="1" dirty="0">
                <a:solidFill>
                  <a:srgbClr val="00B0F0"/>
                </a:solidFill>
                <a:latin typeface="+mn-ea"/>
                <a:ea typeface="+mn-ea"/>
              </a:rPr>
              <a:t>覆盖，降低测试成本</a:t>
            </a:r>
          </a:p>
        </p:txBody>
      </p:sp>
    </p:spTree>
    <p:extLst>
      <p:ext uri="{BB962C8B-B14F-4D97-AF65-F5344CB8AC3E}">
        <p14:creationId xmlns:p14="http://schemas.microsoft.com/office/powerpoint/2010/main" val="2735885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测试设计</a:t>
            </a:r>
          </a:p>
        </p:txBody>
      </p:sp>
      <p:sp>
        <p:nvSpPr>
          <p:cNvPr id="3" name="内容占位符 2"/>
          <p:cNvSpPr>
            <a:spLocks noGrp="1"/>
          </p:cNvSpPr>
          <p:nvPr>
            <p:ph idx="1"/>
          </p:nvPr>
        </p:nvSpPr>
        <p:spPr>
          <a:xfrm>
            <a:off x="590400" y="908261"/>
            <a:ext cx="11088000" cy="2161493"/>
          </a:xfrm>
        </p:spPr>
        <p:txBody>
          <a:bodyPr>
            <a:normAutofit lnSpcReduction="10000"/>
          </a:bodyPr>
          <a:lstStyle/>
          <a:p>
            <a:pPr>
              <a:buFont typeface="Wingdings" panose="05000000000000000000" pitchFamily="2" charset="2"/>
              <a:buChar char="n"/>
            </a:pPr>
            <a:r>
              <a:rPr lang="zh-CN" altLang="en-US" dirty="0">
                <a:sym typeface="Wingdings" panose="05000000000000000000" pitchFamily="2" charset="2"/>
              </a:rPr>
              <a:t>测试设计方法</a:t>
            </a:r>
            <a:endParaRPr lang="en-US" altLang="zh-CN" dirty="0">
              <a:sym typeface="Wingdings" panose="05000000000000000000" pitchFamily="2" charset="2"/>
            </a:endParaRPr>
          </a:p>
          <a:p>
            <a:pPr marL="0" indent="0">
              <a:buNone/>
            </a:pPr>
            <a:r>
              <a:rPr lang="en-US" altLang="zh-CN" b="0" dirty="0"/>
              <a:t>    </a:t>
            </a:r>
            <a:r>
              <a:rPr lang="zh-CN" altLang="zh-CN" b="0" dirty="0"/>
              <a:t>等价类的思想是对测试因子的可能取值进行分析，将每个测试因子的可能取值</a:t>
            </a:r>
            <a:r>
              <a:rPr lang="en-US" altLang="zh-CN" b="0" dirty="0"/>
              <a:t>   </a:t>
            </a:r>
          </a:p>
          <a:p>
            <a:pPr marL="0" indent="0">
              <a:buNone/>
            </a:pPr>
            <a:r>
              <a:rPr lang="en-US" altLang="zh-CN" b="0" dirty="0"/>
              <a:t>    </a:t>
            </a:r>
            <a:r>
              <a:rPr lang="zh-CN" altLang="zh-CN" b="0" dirty="0"/>
              <a:t>划分为若干个等价类，每一个等价类中取一个数据作为代表，以达到用少量代</a:t>
            </a:r>
            <a:endParaRPr lang="en-US" altLang="zh-CN" b="0" dirty="0"/>
          </a:p>
          <a:p>
            <a:pPr marL="0" indent="0">
              <a:buNone/>
            </a:pPr>
            <a:r>
              <a:rPr lang="en-US" altLang="zh-CN" b="0" dirty="0"/>
              <a:t>    </a:t>
            </a:r>
            <a:r>
              <a:rPr lang="zh-CN" altLang="zh-CN" b="0" dirty="0"/>
              <a:t>表性的测试输入就做到全部输入可能性的测试效果</a:t>
            </a:r>
            <a:endParaRPr lang="en-US" altLang="zh-CN"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24</a:t>
            </a:fld>
            <a:endParaRPr lang="en-GB" altLang="zh-CN">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56314442"/>
              </p:ext>
            </p:extLst>
          </p:nvPr>
        </p:nvGraphicFramePr>
        <p:xfrm>
          <a:off x="1063813" y="4221882"/>
          <a:ext cx="8130118" cy="2149976"/>
        </p:xfrm>
        <a:graphic>
          <a:graphicData uri="http://schemas.openxmlformats.org/drawingml/2006/table">
            <a:tbl>
              <a:tblPr firstRow="1" bandRow="1">
                <a:tableStyleId>{00A15C55-8517-42AA-B614-E9B94910E393}</a:tableStyleId>
              </a:tblPr>
              <a:tblGrid>
                <a:gridCol w="4065059">
                  <a:extLst>
                    <a:ext uri="{9D8B030D-6E8A-4147-A177-3AD203B41FA5}">
                      <a16:colId xmlns:a16="http://schemas.microsoft.com/office/drawing/2014/main" val="20000"/>
                    </a:ext>
                  </a:extLst>
                </a:gridCol>
                <a:gridCol w="4065059">
                  <a:extLst>
                    <a:ext uri="{9D8B030D-6E8A-4147-A177-3AD203B41FA5}">
                      <a16:colId xmlns:a16="http://schemas.microsoft.com/office/drawing/2014/main" val="20001"/>
                    </a:ext>
                  </a:extLst>
                </a:gridCol>
              </a:tblGrid>
              <a:tr h="504056">
                <a:tc gridSpan="2">
                  <a:txBody>
                    <a:bodyPr/>
                    <a:lstStyle/>
                    <a:p>
                      <a:pPr algn="ctr"/>
                      <a:r>
                        <a:rPr lang="zh-CN" altLang="en-US" sz="1800" dirty="0">
                          <a:latin typeface="+mn-ea"/>
                          <a:ea typeface="+mn-ea"/>
                        </a:rPr>
                        <a:t>等价类</a:t>
                      </a:r>
                    </a:p>
                  </a:txBody>
                  <a:tcPr anchor="ctr">
                    <a:solidFill>
                      <a:schemeClr val="accent4">
                        <a:lumMod val="75000"/>
                      </a:schemeClr>
                    </a:solidFill>
                  </a:tcPr>
                </a:tc>
                <a:tc hMerge="1">
                  <a:txBody>
                    <a:bodyPr/>
                    <a:lstStyle/>
                    <a:p>
                      <a:endParaRPr lang="zh-CN" altLang="en-US" dirty="0"/>
                    </a:p>
                  </a:txBody>
                  <a:tcPr/>
                </a:tc>
                <a:extLst>
                  <a:ext uri="{0D108BD9-81ED-4DB2-BD59-A6C34878D82A}">
                    <a16:rowId xmlns:a16="http://schemas.microsoft.com/office/drawing/2014/main" val="10000"/>
                  </a:ext>
                </a:extLst>
              </a:tr>
              <a:tr h="370840">
                <a:tc>
                  <a:txBody>
                    <a:bodyPr/>
                    <a:lstStyle/>
                    <a:p>
                      <a:r>
                        <a:rPr lang="zh-CN" altLang="en-US" dirty="0">
                          <a:latin typeface="+mn-ea"/>
                          <a:ea typeface="+mn-ea"/>
                        </a:rPr>
                        <a:t>空字符串</a:t>
                      </a:r>
                    </a:p>
                  </a:txBody>
                  <a:tcPr/>
                </a:tc>
                <a:tc>
                  <a:txBody>
                    <a:bodyPr/>
                    <a:lstStyle/>
                    <a:p>
                      <a:r>
                        <a:rPr lang="en-US" altLang="zh-CN" dirty="0">
                          <a:latin typeface="+mn-ea"/>
                          <a:ea typeface="+mn-ea"/>
                        </a:rPr>
                        <a:t>—</a:t>
                      </a:r>
                      <a:endParaRPr lang="zh-CN" altLang="en-US" dirty="0">
                        <a:latin typeface="+mn-ea"/>
                        <a:ea typeface="+mn-ea"/>
                      </a:endParaRPr>
                    </a:p>
                  </a:txBody>
                  <a:tcPr/>
                </a:tc>
                <a:extLst>
                  <a:ext uri="{0D108BD9-81ED-4DB2-BD59-A6C34878D82A}">
                    <a16:rowId xmlns:a16="http://schemas.microsoft.com/office/drawing/2014/main" val="10001"/>
                  </a:ext>
                </a:extLst>
              </a:tr>
              <a:tr h="370840">
                <a:tc>
                  <a:txBody>
                    <a:bodyPr/>
                    <a:lstStyle/>
                    <a:p>
                      <a:r>
                        <a:rPr lang="zh-CN" altLang="en-US" dirty="0">
                          <a:latin typeface="+mn-ea"/>
                          <a:ea typeface="+mn-ea"/>
                        </a:rPr>
                        <a:t>长度为</a:t>
                      </a:r>
                      <a:r>
                        <a:rPr lang="en-US" altLang="zh-CN" dirty="0">
                          <a:latin typeface="+mn-ea"/>
                          <a:ea typeface="+mn-ea"/>
                        </a:rPr>
                        <a:t>1-10</a:t>
                      </a:r>
                      <a:endParaRPr lang="zh-CN" altLang="en-US" dirty="0">
                        <a:latin typeface="+mn-ea"/>
                        <a:ea typeface="+mn-ea"/>
                      </a:endParaRPr>
                    </a:p>
                  </a:txBody>
                  <a:tcPr/>
                </a:tc>
                <a:tc>
                  <a:txBody>
                    <a:bodyPr/>
                    <a:lstStyle/>
                    <a:p>
                      <a:r>
                        <a:rPr lang="zh-CN" altLang="en-US" dirty="0">
                          <a:latin typeface="+mn-ea"/>
                          <a:ea typeface="+mn-ea"/>
                        </a:rPr>
                        <a:t>回文字符串</a:t>
                      </a:r>
                    </a:p>
                  </a:txBody>
                  <a:tcPr/>
                </a:tc>
                <a:extLst>
                  <a:ext uri="{0D108BD9-81ED-4DB2-BD59-A6C34878D82A}">
                    <a16:rowId xmlns:a16="http://schemas.microsoft.com/office/drawing/2014/main" val="10002"/>
                  </a:ext>
                </a:extLst>
              </a:tr>
              <a:tr h="370840">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zh-CN" altLang="en-US" dirty="0">
                        <a:latin typeface="+mn-ea"/>
                        <a:ea typeface="+mn-ea"/>
                      </a:endParaRPr>
                    </a:p>
                  </a:txBody>
                  <a:tcPr/>
                </a:tc>
                <a:tc>
                  <a:txBody>
                    <a:bodyPr/>
                    <a:lstStyle/>
                    <a:p>
                      <a:r>
                        <a:rPr lang="zh-CN" altLang="en-US" dirty="0">
                          <a:latin typeface="+mn-ea"/>
                          <a:ea typeface="+mn-ea"/>
                        </a:rPr>
                        <a:t>非回文字符串</a:t>
                      </a:r>
                    </a:p>
                  </a:txBody>
                  <a:tcPr/>
                </a:tc>
                <a:extLst>
                  <a:ext uri="{0D108BD9-81ED-4DB2-BD59-A6C34878D82A}">
                    <a16:rowId xmlns:a16="http://schemas.microsoft.com/office/drawing/2014/main" val="10003"/>
                  </a:ext>
                </a:extLst>
              </a:tr>
              <a:tr h="370840">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dirty="0">
                          <a:latin typeface="+mn-ea"/>
                          <a:ea typeface="+mn-ea"/>
                        </a:rPr>
                        <a:t>长度大于</a:t>
                      </a:r>
                      <a:r>
                        <a:rPr lang="en-US" altLang="zh-CN" dirty="0">
                          <a:latin typeface="+mn-ea"/>
                          <a:ea typeface="+mn-ea"/>
                        </a:rPr>
                        <a:t>10</a:t>
                      </a:r>
                      <a:endParaRPr lang="zh-CN" altLang="en-US" dirty="0">
                        <a:latin typeface="+mn-ea"/>
                        <a:ea typeface="+mn-ea"/>
                      </a:endParaRPr>
                    </a:p>
                  </a:txBody>
                  <a:tcPr/>
                </a:tc>
                <a:tc>
                  <a:txBody>
                    <a:bodyPr/>
                    <a:lstStyle/>
                    <a:p>
                      <a:r>
                        <a:rPr lang="en-US" altLang="zh-CN" dirty="0">
                          <a:latin typeface="+mn-ea"/>
                          <a:ea typeface="+mn-ea"/>
                        </a:rPr>
                        <a:t>—</a:t>
                      </a:r>
                      <a:endParaRPr lang="zh-CN" altLang="en-US" dirty="0">
                        <a:latin typeface="+mn-ea"/>
                        <a:ea typeface="+mn-ea"/>
                      </a:endParaRPr>
                    </a:p>
                  </a:txBody>
                  <a:tcPr/>
                </a:tc>
                <a:extLst>
                  <a:ext uri="{0D108BD9-81ED-4DB2-BD59-A6C34878D82A}">
                    <a16:rowId xmlns:a16="http://schemas.microsoft.com/office/drawing/2014/main" val="10004"/>
                  </a:ext>
                </a:extLst>
              </a:tr>
            </a:tbl>
          </a:graphicData>
        </a:graphic>
      </p:graphicFrame>
      <p:sp>
        <p:nvSpPr>
          <p:cNvPr id="6" name="矩形 5"/>
          <p:cNvSpPr/>
          <p:nvPr/>
        </p:nvSpPr>
        <p:spPr>
          <a:xfrm>
            <a:off x="985019" y="3100260"/>
            <a:ext cx="10513168" cy="961289"/>
          </a:xfrm>
          <a:prstGeom prst="rect">
            <a:avLst/>
          </a:prstGeom>
        </p:spPr>
        <p:txBody>
          <a:bodyPr wrap="square">
            <a:spAutoFit/>
          </a:bodyPr>
          <a:lstStyle/>
          <a:p>
            <a:pPr>
              <a:lnSpc>
                <a:spcPct val="150000"/>
              </a:lnSpc>
            </a:pPr>
            <a:r>
              <a:rPr lang="zh-CN" altLang="en-US" sz="2000" dirty="0">
                <a:latin typeface="+mn-ea"/>
                <a:ea typeface="+mn-ea"/>
              </a:rPr>
              <a:t>例：要求输入长度为</a:t>
            </a:r>
            <a:r>
              <a:rPr lang="en-US" altLang="zh-CN" sz="2000" dirty="0">
                <a:latin typeface="+mn-ea"/>
                <a:ea typeface="+mn-ea"/>
              </a:rPr>
              <a:t>1~10</a:t>
            </a:r>
            <a:r>
              <a:rPr lang="zh-CN" altLang="en-US" sz="2000" dirty="0">
                <a:latin typeface="+mn-ea"/>
                <a:ea typeface="+mn-ea"/>
              </a:rPr>
              <a:t>的字符串，判断其是否为回文字符串</a:t>
            </a:r>
            <a:endParaRPr lang="en-US" altLang="zh-CN" sz="2000" dirty="0">
              <a:latin typeface="+mn-ea"/>
              <a:ea typeface="+mn-ea"/>
            </a:endParaRPr>
          </a:p>
          <a:p>
            <a:pPr>
              <a:lnSpc>
                <a:spcPct val="150000"/>
              </a:lnSpc>
            </a:pPr>
            <a:r>
              <a:rPr lang="zh-CN" altLang="en-US" sz="2000" dirty="0">
                <a:latin typeface="+mn-ea"/>
                <a:ea typeface="+mn-ea"/>
              </a:rPr>
              <a:t>回文字符串：一个正读和反读都一样的字符串，比如</a:t>
            </a:r>
            <a:r>
              <a:rPr lang="en-US" altLang="zh-CN" sz="2000" dirty="0">
                <a:latin typeface="+mn-ea"/>
                <a:ea typeface="+mn-ea"/>
              </a:rPr>
              <a:t>aba</a:t>
            </a:r>
            <a:endParaRPr lang="zh-CN" altLang="en-US" sz="2000" dirty="0">
              <a:latin typeface="+mn-ea"/>
              <a:ea typeface="+mn-ea"/>
            </a:endParaRPr>
          </a:p>
        </p:txBody>
      </p:sp>
    </p:spTree>
    <p:extLst>
      <p:ext uri="{BB962C8B-B14F-4D97-AF65-F5344CB8AC3E}">
        <p14:creationId xmlns:p14="http://schemas.microsoft.com/office/powerpoint/2010/main" val="1425163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测试设计</a:t>
            </a:r>
          </a:p>
        </p:txBody>
      </p:sp>
      <p:sp>
        <p:nvSpPr>
          <p:cNvPr id="3" name="内容占位符 2"/>
          <p:cNvSpPr>
            <a:spLocks noGrp="1"/>
          </p:cNvSpPr>
          <p:nvPr>
            <p:ph idx="1"/>
          </p:nvPr>
        </p:nvSpPr>
        <p:spPr>
          <a:xfrm>
            <a:off x="590400" y="908262"/>
            <a:ext cx="11088000" cy="2198362"/>
          </a:xfrm>
        </p:spPr>
        <p:txBody>
          <a:bodyPr>
            <a:normAutofit/>
          </a:bodyPr>
          <a:lstStyle/>
          <a:p>
            <a:pPr>
              <a:buFont typeface="Wingdings" panose="05000000000000000000" pitchFamily="2" charset="2"/>
              <a:buChar char="n"/>
            </a:pPr>
            <a:r>
              <a:rPr lang="zh-CN" altLang="en-US" dirty="0">
                <a:sym typeface="Wingdings" panose="05000000000000000000" pitchFamily="2" charset="2"/>
              </a:rPr>
              <a:t>测试设计方法</a:t>
            </a:r>
            <a:endParaRPr lang="en-US" altLang="zh-CN" dirty="0">
              <a:sym typeface="Wingdings" panose="05000000000000000000" pitchFamily="2" charset="2"/>
            </a:endParaRPr>
          </a:p>
          <a:p>
            <a:pPr marL="0" indent="0">
              <a:buNone/>
            </a:pPr>
            <a:r>
              <a:rPr lang="en-US" altLang="zh-CN" b="0" dirty="0"/>
              <a:t>    </a:t>
            </a:r>
            <a:r>
              <a:rPr lang="zh-CN" altLang="zh-CN" b="0" dirty="0"/>
              <a:t>边界值分析方法是对等价类方法的补充。大量经验表明，程序的错误往往是发</a:t>
            </a:r>
            <a:r>
              <a:rPr lang="en-US" altLang="zh-CN" b="0" dirty="0"/>
              <a:t> </a:t>
            </a:r>
          </a:p>
          <a:p>
            <a:pPr marL="0" indent="0">
              <a:buNone/>
            </a:pPr>
            <a:r>
              <a:rPr lang="en-US" altLang="zh-CN" b="0" dirty="0"/>
              <a:t>    </a:t>
            </a:r>
            <a:r>
              <a:rPr lang="zh-CN" altLang="zh-CN" b="0" dirty="0"/>
              <a:t>生在输入范围的边界上</a:t>
            </a:r>
            <a:r>
              <a:rPr lang="zh-CN" altLang="en-US" b="0" dirty="0"/>
              <a:t>，</a:t>
            </a:r>
            <a:r>
              <a:rPr lang="zh-CN" altLang="zh-CN" b="0" dirty="0"/>
              <a:t>边界值分析就是在已经划分好的等价类区域的边界以</a:t>
            </a:r>
            <a:endParaRPr lang="en-US" altLang="zh-CN" b="0" dirty="0"/>
          </a:p>
          <a:p>
            <a:pPr marL="0" indent="0">
              <a:buNone/>
            </a:pPr>
            <a:r>
              <a:rPr lang="en-US" altLang="zh-CN" b="0" dirty="0"/>
              <a:t>    </a:t>
            </a:r>
            <a:r>
              <a:rPr lang="zh-CN" altLang="zh-CN" b="0" dirty="0"/>
              <a:t>及附近进行数据选择的方法</a:t>
            </a:r>
            <a:endParaRPr lang="en-US" altLang="zh-CN" b="0"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25</a:t>
            </a:fld>
            <a:endParaRPr lang="en-GB" altLang="zh-CN">
              <a:solidFill>
                <a:srgbClr val="00000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3621712066"/>
              </p:ext>
            </p:extLst>
          </p:nvPr>
        </p:nvGraphicFramePr>
        <p:xfrm>
          <a:off x="2032529" y="3214587"/>
          <a:ext cx="4824536" cy="3017520"/>
        </p:xfrm>
        <a:graphic>
          <a:graphicData uri="http://schemas.openxmlformats.org/drawingml/2006/table">
            <a:tbl>
              <a:tblPr firstRow="1" bandRow="1">
                <a:tableStyleId>{00A15C55-8517-42AA-B614-E9B94910E393}</a:tableStyleId>
              </a:tblPr>
              <a:tblGrid>
                <a:gridCol w="2412268">
                  <a:extLst>
                    <a:ext uri="{9D8B030D-6E8A-4147-A177-3AD203B41FA5}">
                      <a16:colId xmlns:a16="http://schemas.microsoft.com/office/drawing/2014/main" val="20000"/>
                    </a:ext>
                  </a:extLst>
                </a:gridCol>
                <a:gridCol w="2412268">
                  <a:extLst>
                    <a:ext uri="{9D8B030D-6E8A-4147-A177-3AD203B41FA5}">
                      <a16:colId xmlns:a16="http://schemas.microsoft.com/office/drawing/2014/main" val="20001"/>
                    </a:ext>
                  </a:extLst>
                </a:gridCol>
              </a:tblGrid>
              <a:tr h="298293">
                <a:tc gridSpan="2">
                  <a:txBody>
                    <a:bodyPr/>
                    <a:lstStyle/>
                    <a:p>
                      <a:pPr algn="ctr"/>
                      <a:r>
                        <a:rPr lang="zh-CN" altLang="en-US" sz="1600" dirty="0">
                          <a:latin typeface="+mn-ea"/>
                          <a:ea typeface="+mn-ea"/>
                        </a:rPr>
                        <a:t>等价类</a:t>
                      </a:r>
                    </a:p>
                  </a:txBody>
                  <a:tcPr>
                    <a:solidFill>
                      <a:schemeClr val="accent4">
                        <a:lumMod val="75000"/>
                      </a:schemeClr>
                    </a:solidFill>
                  </a:tcPr>
                </a:tc>
                <a:tc hMerge="1">
                  <a:txBody>
                    <a:bodyPr/>
                    <a:lstStyle/>
                    <a:p>
                      <a:endParaRPr lang="zh-CN" altLang="en-US" dirty="0"/>
                    </a:p>
                  </a:txBody>
                  <a:tcPr/>
                </a:tc>
                <a:extLst>
                  <a:ext uri="{0D108BD9-81ED-4DB2-BD59-A6C34878D82A}">
                    <a16:rowId xmlns:a16="http://schemas.microsoft.com/office/drawing/2014/main" val="10000"/>
                  </a:ext>
                </a:extLst>
              </a:tr>
              <a:tr h="298293">
                <a:tc>
                  <a:txBody>
                    <a:bodyPr/>
                    <a:lstStyle/>
                    <a:p>
                      <a:r>
                        <a:rPr lang="zh-CN" altLang="en-US" sz="1600" dirty="0">
                          <a:latin typeface="+mn-ea"/>
                          <a:ea typeface="+mn-ea"/>
                        </a:rPr>
                        <a:t>空字符串</a:t>
                      </a:r>
                    </a:p>
                  </a:txBody>
                  <a:tcPr/>
                </a:tc>
                <a:tc>
                  <a:txBody>
                    <a:bodyPr/>
                    <a:lstStyle/>
                    <a:p>
                      <a:r>
                        <a:rPr lang="en-US" altLang="zh-CN" sz="1600" dirty="0">
                          <a:latin typeface="+mn-ea"/>
                          <a:ea typeface="+mn-ea"/>
                        </a:rPr>
                        <a:t>—</a:t>
                      </a:r>
                      <a:endParaRPr lang="zh-CN" altLang="en-US" sz="1600" dirty="0">
                        <a:latin typeface="+mn-ea"/>
                        <a:ea typeface="+mn-ea"/>
                      </a:endParaRPr>
                    </a:p>
                  </a:txBody>
                  <a:tcPr/>
                </a:tc>
                <a:extLst>
                  <a:ext uri="{0D108BD9-81ED-4DB2-BD59-A6C34878D82A}">
                    <a16:rowId xmlns:a16="http://schemas.microsoft.com/office/drawing/2014/main" val="10001"/>
                  </a:ext>
                </a:extLst>
              </a:tr>
              <a:tr h="298293">
                <a:tc>
                  <a:txBody>
                    <a:bodyPr/>
                    <a:lstStyle/>
                    <a:p>
                      <a:r>
                        <a:rPr lang="zh-CN" altLang="en-US" sz="1600" dirty="0">
                          <a:latin typeface="+mn-ea"/>
                          <a:ea typeface="+mn-ea"/>
                        </a:rPr>
                        <a:t>长度为</a:t>
                      </a:r>
                      <a:r>
                        <a:rPr lang="en-US" altLang="zh-CN" sz="1600" dirty="0">
                          <a:latin typeface="+mn-ea"/>
                          <a:ea typeface="+mn-ea"/>
                        </a:rPr>
                        <a:t>1-10</a:t>
                      </a:r>
                      <a:endParaRPr lang="zh-CN" altLang="en-US" sz="1600" dirty="0">
                        <a:latin typeface="+mn-ea"/>
                        <a:ea typeface="+mn-ea"/>
                      </a:endParaRPr>
                    </a:p>
                  </a:txBody>
                  <a:tcPr/>
                </a:tc>
                <a:tc>
                  <a:txBody>
                    <a:bodyPr/>
                    <a:lstStyle/>
                    <a:p>
                      <a:r>
                        <a:rPr lang="zh-CN" altLang="en-US" sz="1600" dirty="0">
                          <a:latin typeface="+mn-ea"/>
                          <a:ea typeface="+mn-ea"/>
                        </a:rPr>
                        <a:t>回文字符串</a:t>
                      </a:r>
                    </a:p>
                  </a:txBody>
                  <a:tcPr/>
                </a:tc>
                <a:extLst>
                  <a:ext uri="{0D108BD9-81ED-4DB2-BD59-A6C34878D82A}">
                    <a16:rowId xmlns:a16="http://schemas.microsoft.com/office/drawing/2014/main" val="10002"/>
                  </a:ext>
                </a:extLst>
              </a:tr>
              <a:tr h="298293">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zh-CN" altLang="en-US" sz="1600" dirty="0">
                        <a:latin typeface="+mn-ea"/>
                        <a:ea typeface="+mn-ea"/>
                      </a:endParaRPr>
                    </a:p>
                  </a:txBody>
                  <a:tcPr/>
                </a:tc>
                <a:tc>
                  <a:txBody>
                    <a:bodyPr/>
                    <a:lstStyle/>
                    <a:p>
                      <a:r>
                        <a:rPr lang="zh-CN" altLang="en-US" sz="1600" dirty="0">
                          <a:latin typeface="+mn-ea"/>
                          <a:ea typeface="+mn-ea"/>
                        </a:rPr>
                        <a:t>非回文字符串</a:t>
                      </a:r>
                    </a:p>
                  </a:txBody>
                  <a:tcPr/>
                </a:tc>
                <a:extLst>
                  <a:ext uri="{0D108BD9-81ED-4DB2-BD59-A6C34878D82A}">
                    <a16:rowId xmlns:a16="http://schemas.microsoft.com/office/drawing/2014/main" val="10003"/>
                  </a:ext>
                </a:extLst>
              </a:tr>
              <a:tr h="298293">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长度大于</a:t>
                      </a:r>
                      <a:r>
                        <a:rPr lang="en-US" altLang="zh-CN" sz="1600" dirty="0">
                          <a:latin typeface="+mn-ea"/>
                          <a:ea typeface="+mn-ea"/>
                        </a:rPr>
                        <a:t>10</a:t>
                      </a:r>
                      <a:endParaRPr lang="zh-CN" altLang="en-US" sz="1600" dirty="0">
                        <a:latin typeface="+mn-ea"/>
                        <a:ea typeface="+mn-ea"/>
                      </a:endParaRPr>
                    </a:p>
                  </a:txBody>
                  <a:tcPr/>
                </a:tc>
                <a:tc>
                  <a:txBody>
                    <a:bodyPr/>
                    <a:lstStyle/>
                    <a:p>
                      <a:r>
                        <a:rPr lang="en-US" altLang="zh-CN" sz="1600" dirty="0">
                          <a:latin typeface="+mn-ea"/>
                          <a:ea typeface="+mn-ea"/>
                        </a:rPr>
                        <a:t>—</a:t>
                      </a:r>
                      <a:endParaRPr lang="zh-CN" altLang="en-US" sz="1600" dirty="0">
                        <a:latin typeface="+mn-ea"/>
                        <a:ea typeface="+mn-ea"/>
                      </a:endParaRPr>
                    </a:p>
                  </a:txBody>
                  <a:tcPr/>
                </a:tc>
                <a:extLst>
                  <a:ext uri="{0D108BD9-81ED-4DB2-BD59-A6C34878D82A}">
                    <a16:rowId xmlns:a16="http://schemas.microsoft.com/office/drawing/2014/main" val="10004"/>
                  </a:ext>
                </a:extLst>
              </a:tr>
              <a:tr h="298293">
                <a:tc gridSpan="2">
                  <a: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mn-ea"/>
                          <a:ea typeface="+mn-ea"/>
                        </a:rPr>
                        <a:t>边界值</a:t>
                      </a:r>
                    </a:p>
                  </a:txBody>
                  <a:tcPr>
                    <a:solidFill>
                      <a:schemeClr val="accent4">
                        <a:lumMod val="75000"/>
                      </a:schemeClr>
                    </a:solidFill>
                  </a:tcPr>
                </a:tc>
                <a:tc hMerge="1">
                  <a:txBody>
                    <a:bodyPr/>
                    <a:lstStyle/>
                    <a:p>
                      <a:endParaRPr lang="zh-CN" altLang="en-US" dirty="0"/>
                    </a:p>
                  </a:txBody>
                  <a:tcPr/>
                </a:tc>
                <a:extLst>
                  <a:ext uri="{0D108BD9-81ED-4DB2-BD59-A6C34878D82A}">
                    <a16:rowId xmlns:a16="http://schemas.microsoft.com/office/drawing/2014/main" val="10005"/>
                  </a:ext>
                </a:extLst>
              </a:tr>
              <a:tr h="269689">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长度为</a:t>
                      </a:r>
                      <a:r>
                        <a:rPr lang="en-US" altLang="zh-CN" sz="1600" dirty="0">
                          <a:latin typeface="+mn-ea"/>
                          <a:ea typeface="+mn-ea"/>
                        </a:rPr>
                        <a:t>1</a:t>
                      </a:r>
                      <a:endParaRPr lang="zh-CN" altLang="en-US" sz="1600" dirty="0">
                        <a:latin typeface="+mn-ea"/>
                        <a:ea typeface="+mn-ea"/>
                      </a:endParaRPr>
                    </a:p>
                  </a:txBody>
                  <a:tcPr/>
                </a:tc>
                <a:tc>
                  <a:txBody>
                    <a:bodyPr/>
                    <a:lstStyle/>
                    <a:p>
                      <a:endParaRPr lang="zh-CN" altLang="en-US" sz="1600" dirty="0">
                        <a:latin typeface="+mn-ea"/>
                        <a:ea typeface="+mn-ea"/>
                      </a:endParaRPr>
                    </a:p>
                  </a:txBody>
                  <a:tcPr/>
                </a:tc>
                <a:extLst>
                  <a:ext uri="{0D108BD9-81ED-4DB2-BD59-A6C34878D82A}">
                    <a16:rowId xmlns:a16="http://schemas.microsoft.com/office/drawing/2014/main" val="10006"/>
                  </a:ext>
                </a:extLst>
              </a:tr>
              <a:tr h="269689">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zh-CN" altLang="en-US" sz="1600" dirty="0">
                          <a:latin typeface="+mn-ea"/>
                          <a:ea typeface="+mn-ea"/>
                        </a:rPr>
                        <a:t>长度为</a:t>
                      </a:r>
                      <a:r>
                        <a:rPr lang="en-US" altLang="zh-CN" sz="1600" dirty="0">
                          <a:latin typeface="+mn-ea"/>
                          <a:ea typeface="+mn-ea"/>
                        </a:rPr>
                        <a:t>10</a:t>
                      </a:r>
                      <a:endParaRPr lang="zh-CN" altLang="en-US" sz="1600" dirty="0">
                        <a:latin typeface="+mn-ea"/>
                        <a:ea typeface="+mn-ea"/>
                      </a:endParaRPr>
                    </a:p>
                  </a:txBody>
                  <a:tcPr/>
                </a:tc>
                <a:tc>
                  <a:txBody>
                    <a:bodyPr/>
                    <a:lstStyle/>
                    <a:p>
                      <a:r>
                        <a:rPr lang="zh-CN" altLang="en-US" sz="1600" dirty="0">
                          <a:latin typeface="+mn-ea"/>
                          <a:ea typeface="+mn-ea"/>
                        </a:rPr>
                        <a:t>回文字符串</a:t>
                      </a:r>
                    </a:p>
                  </a:txBody>
                  <a:tcPr/>
                </a:tc>
                <a:extLst>
                  <a:ext uri="{0D108BD9-81ED-4DB2-BD59-A6C34878D82A}">
                    <a16:rowId xmlns:a16="http://schemas.microsoft.com/office/drawing/2014/main" val="10007"/>
                  </a:ext>
                </a:extLst>
              </a:tr>
              <a:tr h="298293">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zh-CN" altLang="en-US" sz="1600" dirty="0">
                        <a:latin typeface="+mn-ea"/>
                        <a:ea typeface="+mn-ea"/>
                      </a:endParaRPr>
                    </a:p>
                  </a:txBody>
                  <a:tcPr/>
                </a:tc>
                <a:tc>
                  <a:txBody>
                    <a:bodyPr/>
                    <a:lstStyle/>
                    <a:p>
                      <a:r>
                        <a:rPr lang="zh-CN" altLang="en-US" sz="1600" dirty="0">
                          <a:latin typeface="+mn-ea"/>
                          <a:ea typeface="+mn-ea"/>
                        </a:rPr>
                        <a:t>非回文字符串</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33500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lide Number"/>
          <p:cNvSpPr txBox="1">
            <a:spLocks noGrp="1"/>
          </p:cNvSpPr>
          <p:nvPr>
            <p:ph type="sldNum" sz="quarter" idx="2"/>
          </p:nvPr>
        </p:nvSpPr>
        <p:spPr>
          <a:xfrm>
            <a:off x="734478" y="6404289"/>
            <a:ext cx="127030" cy="1270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833" name="Rectangle 2"/>
          <p:cNvSpPr txBox="1">
            <a:spLocks noGrp="1"/>
          </p:cNvSpPr>
          <p:nvPr>
            <p:ph type="title"/>
          </p:nvPr>
        </p:nvSpPr>
        <p:spPr>
          <a:prstGeom prst="rect">
            <a:avLst/>
          </a:prstGeom>
        </p:spPr>
        <p:txBody>
          <a:bodyPr>
            <a:normAutofit fontScale="90000"/>
          </a:bodyPr>
          <a:lstStyle>
            <a:lvl1pPr>
              <a:defRPr>
                <a:latin typeface="Microsoft YaHei"/>
                <a:ea typeface="Microsoft YaHei"/>
                <a:cs typeface="Microsoft YaHei"/>
                <a:sym typeface="Microsoft YaHei"/>
              </a:defRPr>
            </a:lvl1pPr>
          </a:lstStyle>
          <a:p>
            <a:r>
              <a:rPr lang="en-US" altLang="zh-CN" dirty="0"/>
              <a:t>TDD</a:t>
            </a:r>
            <a:endParaRPr dirty="0"/>
          </a:p>
        </p:txBody>
      </p:sp>
    </p:spTree>
    <p:extLst>
      <p:ext uri="{BB962C8B-B14F-4D97-AF65-F5344CB8AC3E}">
        <p14:creationId xmlns:p14="http://schemas.microsoft.com/office/powerpoint/2010/main" val="13906971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TDD</a:t>
            </a:r>
            <a:r>
              <a:rPr lang="zh-CN" altLang="en-US" dirty="0"/>
              <a:t>是什么</a:t>
            </a:r>
          </a:p>
        </p:txBody>
      </p:sp>
      <p:sp>
        <p:nvSpPr>
          <p:cNvPr id="3" name="内容占位符 2"/>
          <p:cNvSpPr>
            <a:spLocks noGrp="1"/>
          </p:cNvSpPr>
          <p:nvPr>
            <p:ph idx="1"/>
          </p:nvPr>
        </p:nvSpPr>
        <p:spPr>
          <a:xfrm>
            <a:off x="590400" y="908261"/>
            <a:ext cx="11088000" cy="793341"/>
          </a:xfrm>
        </p:spPr>
        <p:txBody>
          <a:bodyPr>
            <a:normAutofit/>
          </a:bodyPr>
          <a:lstStyle/>
          <a:p>
            <a:pPr defTabSz="355600">
              <a:buFont typeface="Wingdings" panose="05000000000000000000" pitchFamily="2" charset="2"/>
              <a:buChar char="n"/>
              <a:defRPr sz="2400">
                <a:solidFill>
                  <a:srgbClr val="000000"/>
                </a:solidFill>
                <a:latin typeface="+mn-lt"/>
                <a:ea typeface="+mn-ea"/>
                <a:cs typeface="+mn-cs"/>
                <a:sym typeface="Helvetica"/>
              </a:defRPr>
            </a:pPr>
            <a:r>
              <a:rPr lang="en-US" altLang="zh-CN" dirty="0">
                <a:solidFill>
                  <a:srgbClr val="000000"/>
                </a:solidFill>
                <a:latin typeface="+mj-ea"/>
                <a:ea typeface="+mj-ea"/>
                <a:sym typeface="Helvetica"/>
              </a:rPr>
              <a:t>TDD</a:t>
            </a:r>
            <a:r>
              <a:rPr lang="zh-CN" altLang="en-US" dirty="0">
                <a:solidFill>
                  <a:srgbClr val="000000"/>
                </a:solidFill>
                <a:latin typeface="+mj-ea"/>
                <a:ea typeface="+mj-ea"/>
                <a:sym typeface="Helvetica"/>
              </a:rPr>
              <a:t>（</a:t>
            </a:r>
            <a:r>
              <a:rPr lang="en-US" altLang="zh-CN" dirty="0">
                <a:solidFill>
                  <a:srgbClr val="000000"/>
                </a:solidFill>
                <a:latin typeface="+mj-ea"/>
                <a:ea typeface="+mj-ea"/>
                <a:sym typeface="Helvetica"/>
              </a:rPr>
              <a:t>Test-driven development</a:t>
            </a:r>
            <a:r>
              <a:rPr lang="zh-CN" altLang="en-US" dirty="0">
                <a:solidFill>
                  <a:srgbClr val="000000"/>
                </a:solidFill>
                <a:latin typeface="+mj-ea"/>
                <a:ea typeface="+mj-ea"/>
                <a:sym typeface="Helvetica"/>
              </a:rPr>
              <a:t>）</a:t>
            </a:r>
            <a:r>
              <a:rPr lang="en-US" altLang="zh-CN" dirty="0">
                <a:latin typeface="+mj-ea"/>
                <a:ea typeface="+mj-ea"/>
                <a:cs typeface="Helvetica Neue"/>
                <a:sym typeface="Helvetica Neue"/>
              </a:rPr>
              <a:t>   </a:t>
            </a:r>
            <a:endParaRPr lang="zh-CN" altLang="en-US" b="0" dirty="0">
              <a:latin typeface="+mj-ea"/>
              <a:ea typeface="+mj-ea"/>
              <a:cs typeface="Helvetica Neue"/>
              <a:sym typeface="Helvetica Neue"/>
            </a:endParaRPr>
          </a:p>
          <a:p>
            <a:pPr marL="0" indent="0">
              <a:buNone/>
            </a:pPr>
            <a:endParaRPr lang="en-US" altLang="zh-CN" dirty="0">
              <a:latin typeface="+mj-ea"/>
              <a:ea typeface="+mj-ea"/>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27</a:t>
            </a:fld>
            <a:endParaRPr lang="en-GB" altLang="zh-CN">
              <a:solidFill>
                <a:srgbClr val="000000"/>
              </a:solidFill>
            </a:endParaRPr>
          </a:p>
        </p:txBody>
      </p:sp>
      <p:sp>
        <p:nvSpPr>
          <p:cNvPr id="5" name="矩形 4"/>
          <p:cNvSpPr/>
          <p:nvPr/>
        </p:nvSpPr>
        <p:spPr>
          <a:xfrm>
            <a:off x="985018" y="1729885"/>
            <a:ext cx="10693381" cy="1754326"/>
          </a:xfrm>
          <a:prstGeom prst="rect">
            <a:avLst/>
          </a:prstGeom>
        </p:spPr>
        <p:txBody>
          <a:bodyPr wrap="square">
            <a:spAutoFit/>
          </a:bodyPr>
          <a:lstStyle/>
          <a:p>
            <a:pPr marL="0" indent="0" defTabSz="355600">
              <a:lnSpc>
                <a:spcPct val="150000"/>
              </a:lnSpc>
              <a:buNone/>
              <a:defRPr sz="2400">
                <a:solidFill>
                  <a:srgbClr val="000000"/>
                </a:solidFill>
                <a:latin typeface="Helvetica Neue"/>
                <a:ea typeface="Helvetica Neue"/>
                <a:cs typeface="Helvetica Neue"/>
                <a:sym typeface="Helvetica Neue"/>
              </a:defRPr>
            </a:pPr>
            <a:r>
              <a:rPr lang="zh-CN" altLang="en-US" b="1" dirty="0">
                <a:latin typeface="+mn-ea"/>
                <a:ea typeface="+mn-ea"/>
                <a:cs typeface="Helvetica Neue"/>
                <a:sym typeface="Helvetica Neue"/>
              </a:rPr>
              <a:t>测试驱动开发</a:t>
            </a:r>
          </a:p>
          <a:p>
            <a:pPr marL="0" indent="0" defTabSz="355600">
              <a:lnSpc>
                <a:spcPct val="150000"/>
              </a:lnSpc>
              <a:buNone/>
              <a:defRPr sz="2400">
                <a:solidFill>
                  <a:srgbClr val="000000"/>
                </a:solidFill>
                <a:latin typeface="+mn-lt"/>
                <a:ea typeface="+mn-ea"/>
                <a:cs typeface="+mn-cs"/>
                <a:sym typeface="Helvetica"/>
              </a:defRPr>
            </a:pPr>
            <a:r>
              <a:rPr lang="zh-CN" altLang="en-US" dirty="0">
                <a:solidFill>
                  <a:srgbClr val="000000"/>
                </a:solidFill>
                <a:latin typeface="+mn-ea"/>
                <a:ea typeface="+mn-ea"/>
                <a:sym typeface="Helvetica"/>
              </a:rPr>
              <a:t>它要求在编写功能代码之前，先编写测试代码，然后再编写使测试用例可以  </a:t>
            </a:r>
            <a:endParaRPr lang="en-US" altLang="zh-CN" dirty="0">
              <a:solidFill>
                <a:srgbClr val="000000"/>
              </a:solidFill>
              <a:latin typeface="+mn-ea"/>
              <a:ea typeface="+mn-ea"/>
              <a:sym typeface="Helvetica"/>
            </a:endParaRPr>
          </a:p>
          <a:p>
            <a:pPr marL="0" indent="0" defTabSz="355600">
              <a:lnSpc>
                <a:spcPct val="150000"/>
              </a:lnSpc>
              <a:buNone/>
              <a:defRPr sz="2400">
                <a:solidFill>
                  <a:srgbClr val="000000"/>
                </a:solidFill>
                <a:latin typeface="+mn-lt"/>
                <a:ea typeface="+mn-ea"/>
                <a:cs typeface="+mn-cs"/>
                <a:sym typeface="Helvetica"/>
              </a:defRPr>
            </a:pPr>
            <a:r>
              <a:rPr lang="zh-CN" altLang="en-US" dirty="0">
                <a:solidFill>
                  <a:srgbClr val="000000"/>
                </a:solidFill>
                <a:latin typeface="+mn-ea"/>
                <a:ea typeface="+mn-ea"/>
                <a:sym typeface="Helvetica"/>
              </a:rPr>
              <a:t>通过的功能代码；通过测试推动整个开发过程</a:t>
            </a:r>
            <a:endParaRPr lang="zh-CN" altLang="en-US" dirty="0">
              <a:latin typeface="+mn-ea"/>
              <a:ea typeface="+mn-ea"/>
            </a:endParaRPr>
          </a:p>
        </p:txBody>
      </p:sp>
    </p:spTree>
    <p:extLst>
      <p:ext uri="{BB962C8B-B14F-4D97-AF65-F5344CB8AC3E}">
        <p14:creationId xmlns:p14="http://schemas.microsoft.com/office/powerpoint/2010/main" val="350750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31187" y="174103"/>
            <a:ext cx="11332800" cy="523220"/>
          </a:xfrm>
        </p:spPr>
        <p:txBody>
          <a:bodyPr/>
          <a:lstStyle/>
          <a:p>
            <a:r>
              <a:rPr lang="en-US" altLang="zh-CN" sz="3400" b="1" dirty="0"/>
              <a:t>TDD</a:t>
            </a:r>
            <a:r>
              <a:rPr lang="zh-CN" altLang="en-US" sz="3400" b="1" dirty="0"/>
              <a:t>和早期软件开发</a:t>
            </a:r>
          </a:p>
        </p:txBody>
      </p:sp>
      <p:cxnSp>
        <p:nvCxnSpPr>
          <p:cNvPr id="6" name="直接连接符 5"/>
          <p:cNvCxnSpPr/>
          <p:nvPr/>
        </p:nvCxnSpPr>
        <p:spPr bwMode="auto">
          <a:xfrm>
            <a:off x="2641203" y="1485578"/>
            <a:ext cx="3312368" cy="381642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flipV="1">
            <a:off x="5953571" y="1485578"/>
            <a:ext cx="3024336" cy="381642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p:cNvSpPr txBox="1"/>
          <p:nvPr/>
        </p:nvSpPr>
        <p:spPr>
          <a:xfrm>
            <a:off x="2497187" y="1701602"/>
            <a:ext cx="1107996" cy="369332"/>
          </a:xfrm>
          <a:prstGeom prst="rect">
            <a:avLst/>
          </a:prstGeom>
          <a:solidFill>
            <a:schemeClr val="accent2"/>
          </a:solidFill>
        </p:spPr>
        <p:txBody>
          <a:bodyPr wrap="none" rtlCol="0">
            <a:spAutoFit/>
          </a:bodyPr>
          <a:lstStyle/>
          <a:p>
            <a:r>
              <a:rPr lang="zh-CN" altLang="en-US" dirty="0"/>
              <a:t>需求分析</a:t>
            </a:r>
          </a:p>
        </p:txBody>
      </p:sp>
      <p:sp>
        <p:nvSpPr>
          <p:cNvPr id="15" name="文本框 14"/>
          <p:cNvSpPr txBox="1"/>
          <p:nvPr/>
        </p:nvSpPr>
        <p:spPr>
          <a:xfrm>
            <a:off x="3189391" y="2761863"/>
            <a:ext cx="1107996" cy="369332"/>
          </a:xfrm>
          <a:prstGeom prst="rect">
            <a:avLst/>
          </a:prstGeom>
          <a:solidFill>
            <a:schemeClr val="accent2"/>
          </a:solidFill>
        </p:spPr>
        <p:txBody>
          <a:bodyPr wrap="none" rtlCol="0">
            <a:spAutoFit/>
          </a:bodyPr>
          <a:lstStyle/>
          <a:p>
            <a:r>
              <a:rPr lang="zh-CN" altLang="en-US" dirty="0"/>
              <a:t>概要设计</a:t>
            </a:r>
          </a:p>
        </p:txBody>
      </p:sp>
      <p:sp>
        <p:nvSpPr>
          <p:cNvPr id="16" name="文本框 15"/>
          <p:cNvSpPr txBox="1"/>
          <p:nvPr/>
        </p:nvSpPr>
        <p:spPr>
          <a:xfrm>
            <a:off x="4225379" y="3847266"/>
            <a:ext cx="1107996" cy="369332"/>
          </a:xfrm>
          <a:prstGeom prst="rect">
            <a:avLst/>
          </a:prstGeom>
          <a:solidFill>
            <a:schemeClr val="accent2"/>
          </a:solidFill>
        </p:spPr>
        <p:txBody>
          <a:bodyPr wrap="none" rtlCol="0">
            <a:spAutoFit/>
          </a:bodyPr>
          <a:lstStyle/>
          <a:p>
            <a:r>
              <a:rPr lang="zh-CN" altLang="en-US" dirty="0"/>
              <a:t>详细设计</a:t>
            </a:r>
          </a:p>
        </p:txBody>
      </p:sp>
      <p:sp>
        <p:nvSpPr>
          <p:cNvPr id="17" name="文本框 16"/>
          <p:cNvSpPr txBox="1"/>
          <p:nvPr/>
        </p:nvSpPr>
        <p:spPr>
          <a:xfrm>
            <a:off x="5431457" y="5117336"/>
            <a:ext cx="963725" cy="369332"/>
          </a:xfrm>
          <a:prstGeom prst="rect">
            <a:avLst/>
          </a:prstGeom>
          <a:solidFill>
            <a:schemeClr val="accent2"/>
          </a:solidFill>
        </p:spPr>
        <p:txBody>
          <a:bodyPr wrap="none" rtlCol="0">
            <a:spAutoFit/>
          </a:bodyPr>
          <a:lstStyle/>
          <a:p>
            <a:r>
              <a:rPr lang="zh-CN" altLang="en-US" dirty="0"/>
              <a:t>实      现</a:t>
            </a:r>
          </a:p>
        </p:txBody>
      </p:sp>
      <p:sp>
        <p:nvSpPr>
          <p:cNvPr id="18" name="文本框 17"/>
          <p:cNvSpPr txBox="1"/>
          <p:nvPr/>
        </p:nvSpPr>
        <p:spPr>
          <a:xfrm>
            <a:off x="6519494" y="3859891"/>
            <a:ext cx="1107996" cy="369332"/>
          </a:xfrm>
          <a:prstGeom prst="rect">
            <a:avLst/>
          </a:prstGeom>
          <a:solidFill>
            <a:schemeClr val="accent2"/>
          </a:solidFill>
        </p:spPr>
        <p:txBody>
          <a:bodyPr wrap="none" rtlCol="0">
            <a:spAutoFit/>
          </a:bodyPr>
          <a:lstStyle/>
          <a:p>
            <a:r>
              <a:rPr lang="zh-CN" altLang="en-US" dirty="0"/>
              <a:t>单元测试</a:t>
            </a:r>
          </a:p>
        </p:txBody>
      </p:sp>
      <p:sp>
        <p:nvSpPr>
          <p:cNvPr id="19" name="文本框 18"/>
          <p:cNvSpPr txBox="1"/>
          <p:nvPr/>
        </p:nvSpPr>
        <p:spPr>
          <a:xfrm>
            <a:off x="7249715" y="2761863"/>
            <a:ext cx="1107996" cy="369332"/>
          </a:xfrm>
          <a:prstGeom prst="rect">
            <a:avLst/>
          </a:prstGeom>
          <a:solidFill>
            <a:schemeClr val="accent2"/>
          </a:solidFill>
        </p:spPr>
        <p:txBody>
          <a:bodyPr wrap="none" rtlCol="0">
            <a:spAutoFit/>
          </a:bodyPr>
          <a:lstStyle/>
          <a:p>
            <a:r>
              <a:rPr lang="zh-CN" altLang="en-US" dirty="0"/>
              <a:t>集成测试</a:t>
            </a:r>
          </a:p>
        </p:txBody>
      </p:sp>
      <p:sp>
        <p:nvSpPr>
          <p:cNvPr id="20" name="文本框 19"/>
          <p:cNvSpPr txBox="1"/>
          <p:nvPr/>
        </p:nvSpPr>
        <p:spPr>
          <a:xfrm>
            <a:off x="8157943" y="1694020"/>
            <a:ext cx="1107996" cy="369332"/>
          </a:xfrm>
          <a:prstGeom prst="rect">
            <a:avLst/>
          </a:prstGeom>
          <a:solidFill>
            <a:schemeClr val="accent2"/>
          </a:solidFill>
        </p:spPr>
        <p:txBody>
          <a:bodyPr wrap="none" rtlCol="0">
            <a:spAutoFit/>
          </a:bodyPr>
          <a:lstStyle/>
          <a:p>
            <a:r>
              <a:rPr lang="zh-CN" altLang="en-US" dirty="0"/>
              <a:t>系统测试</a:t>
            </a:r>
          </a:p>
        </p:txBody>
      </p:sp>
      <p:cxnSp>
        <p:nvCxnSpPr>
          <p:cNvPr id="22" name="直接箭头连接符 21"/>
          <p:cNvCxnSpPr/>
          <p:nvPr/>
        </p:nvCxnSpPr>
        <p:spPr bwMode="auto">
          <a:xfrm>
            <a:off x="1982811" y="2390324"/>
            <a:ext cx="2413160" cy="2911678"/>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bwMode="auto">
          <a:xfrm flipH="1">
            <a:off x="7375054" y="2493690"/>
            <a:ext cx="2223049" cy="2808312"/>
          </a:xfrm>
          <a:prstGeom prst="straightConnector1">
            <a:avLst/>
          </a:prstGeom>
          <a:noFill/>
          <a:ln w="9525" cap="flat" cmpd="sng" algn="ctr">
            <a:solidFill>
              <a:schemeClr val="tx1"/>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4689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31187" y="174103"/>
            <a:ext cx="11332800" cy="523220"/>
          </a:xfrm>
        </p:spPr>
        <p:txBody>
          <a:bodyPr/>
          <a:lstStyle/>
          <a:p>
            <a:r>
              <a:rPr lang="en-US" altLang="zh-CN" sz="3400" b="1" dirty="0"/>
              <a:t>TDD</a:t>
            </a:r>
            <a:r>
              <a:rPr lang="zh-CN" altLang="en-US" sz="3400" b="1" dirty="0"/>
              <a:t>和早期软件开发</a:t>
            </a:r>
          </a:p>
        </p:txBody>
      </p:sp>
      <p:cxnSp>
        <p:nvCxnSpPr>
          <p:cNvPr id="6" name="直接连接符 5"/>
          <p:cNvCxnSpPr/>
          <p:nvPr/>
        </p:nvCxnSpPr>
        <p:spPr bwMode="auto">
          <a:xfrm>
            <a:off x="2641203" y="1485578"/>
            <a:ext cx="3312368" cy="381642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flipV="1">
            <a:off x="5953571" y="1485578"/>
            <a:ext cx="3024336" cy="381642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p:cNvSpPr txBox="1"/>
          <p:nvPr/>
        </p:nvSpPr>
        <p:spPr>
          <a:xfrm>
            <a:off x="2497187" y="1701602"/>
            <a:ext cx="1107996" cy="369332"/>
          </a:xfrm>
          <a:prstGeom prst="rect">
            <a:avLst/>
          </a:prstGeom>
          <a:solidFill>
            <a:schemeClr val="accent2"/>
          </a:solidFill>
        </p:spPr>
        <p:txBody>
          <a:bodyPr wrap="none" rtlCol="0">
            <a:spAutoFit/>
          </a:bodyPr>
          <a:lstStyle/>
          <a:p>
            <a:r>
              <a:rPr lang="zh-CN" altLang="en-US" dirty="0"/>
              <a:t>需求分析</a:t>
            </a:r>
          </a:p>
        </p:txBody>
      </p:sp>
      <p:sp>
        <p:nvSpPr>
          <p:cNvPr id="15" name="文本框 14"/>
          <p:cNvSpPr txBox="1"/>
          <p:nvPr/>
        </p:nvSpPr>
        <p:spPr>
          <a:xfrm>
            <a:off x="3189391" y="2761863"/>
            <a:ext cx="1107996" cy="369332"/>
          </a:xfrm>
          <a:prstGeom prst="rect">
            <a:avLst/>
          </a:prstGeom>
          <a:solidFill>
            <a:schemeClr val="accent2"/>
          </a:solidFill>
        </p:spPr>
        <p:txBody>
          <a:bodyPr wrap="none" rtlCol="0">
            <a:spAutoFit/>
          </a:bodyPr>
          <a:lstStyle/>
          <a:p>
            <a:r>
              <a:rPr lang="zh-CN" altLang="en-US" dirty="0"/>
              <a:t>概要设计</a:t>
            </a:r>
          </a:p>
        </p:txBody>
      </p:sp>
      <p:sp>
        <p:nvSpPr>
          <p:cNvPr id="16" name="文本框 15"/>
          <p:cNvSpPr txBox="1"/>
          <p:nvPr/>
        </p:nvSpPr>
        <p:spPr>
          <a:xfrm>
            <a:off x="4225379" y="3847266"/>
            <a:ext cx="1107996" cy="369332"/>
          </a:xfrm>
          <a:prstGeom prst="rect">
            <a:avLst/>
          </a:prstGeom>
          <a:solidFill>
            <a:schemeClr val="accent2"/>
          </a:solidFill>
        </p:spPr>
        <p:txBody>
          <a:bodyPr wrap="none" rtlCol="0">
            <a:spAutoFit/>
          </a:bodyPr>
          <a:lstStyle/>
          <a:p>
            <a:r>
              <a:rPr lang="zh-CN" altLang="en-US" dirty="0"/>
              <a:t>详细设计</a:t>
            </a:r>
          </a:p>
        </p:txBody>
      </p:sp>
      <p:sp>
        <p:nvSpPr>
          <p:cNvPr id="17" name="文本框 16"/>
          <p:cNvSpPr txBox="1"/>
          <p:nvPr/>
        </p:nvSpPr>
        <p:spPr>
          <a:xfrm>
            <a:off x="5431457" y="5117336"/>
            <a:ext cx="963725" cy="369332"/>
          </a:xfrm>
          <a:prstGeom prst="rect">
            <a:avLst/>
          </a:prstGeom>
          <a:solidFill>
            <a:schemeClr val="accent4">
              <a:lumMod val="60000"/>
              <a:lumOff val="40000"/>
            </a:schemeClr>
          </a:solidFill>
        </p:spPr>
        <p:txBody>
          <a:bodyPr wrap="none" rtlCol="0">
            <a:spAutoFit/>
          </a:bodyPr>
          <a:lstStyle/>
          <a:p>
            <a:r>
              <a:rPr lang="zh-CN" altLang="en-US" dirty="0"/>
              <a:t>实      现</a:t>
            </a:r>
          </a:p>
        </p:txBody>
      </p:sp>
      <p:sp>
        <p:nvSpPr>
          <p:cNvPr id="18" name="文本框 17"/>
          <p:cNvSpPr txBox="1"/>
          <p:nvPr/>
        </p:nvSpPr>
        <p:spPr>
          <a:xfrm>
            <a:off x="6519494" y="3859891"/>
            <a:ext cx="1107996" cy="369332"/>
          </a:xfrm>
          <a:prstGeom prst="rect">
            <a:avLst/>
          </a:prstGeom>
          <a:solidFill>
            <a:schemeClr val="accent4">
              <a:lumMod val="60000"/>
              <a:lumOff val="40000"/>
            </a:schemeClr>
          </a:solidFill>
        </p:spPr>
        <p:txBody>
          <a:bodyPr wrap="none" rtlCol="0">
            <a:spAutoFit/>
          </a:bodyPr>
          <a:lstStyle/>
          <a:p>
            <a:r>
              <a:rPr lang="zh-CN" altLang="en-US" dirty="0"/>
              <a:t>单元测试</a:t>
            </a:r>
          </a:p>
        </p:txBody>
      </p:sp>
      <p:sp>
        <p:nvSpPr>
          <p:cNvPr id="19" name="文本框 18"/>
          <p:cNvSpPr txBox="1"/>
          <p:nvPr/>
        </p:nvSpPr>
        <p:spPr>
          <a:xfrm>
            <a:off x="7249715" y="2761863"/>
            <a:ext cx="1107996" cy="369332"/>
          </a:xfrm>
          <a:prstGeom prst="rect">
            <a:avLst/>
          </a:prstGeom>
          <a:solidFill>
            <a:schemeClr val="accent2"/>
          </a:solidFill>
        </p:spPr>
        <p:txBody>
          <a:bodyPr wrap="none" rtlCol="0">
            <a:spAutoFit/>
          </a:bodyPr>
          <a:lstStyle/>
          <a:p>
            <a:r>
              <a:rPr lang="zh-CN" altLang="en-US" dirty="0"/>
              <a:t>集成测试</a:t>
            </a:r>
          </a:p>
        </p:txBody>
      </p:sp>
      <p:sp>
        <p:nvSpPr>
          <p:cNvPr id="20" name="文本框 19"/>
          <p:cNvSpPr txBox="1"/>
          <p:nvPr/>
        </p:nvSpPr>
        <p:spPr>
          <a:xfrm>
            <a:off x="8157943" y="1694020"/>
            <a:ext cx="1107996" cy="369332"/>
          </a:xfrm>
          <a:prstGeom prst="rect">
            <a:avLst/>
          </a:prstGeom>
          <a:solidFill>
            <a:schemeClr val="accent2"/>
          </a:solidFill>
        </p:spPr>
        <p:txBody>
          <a:bodyPr wrap="none" rtlCol="0">
            <a:spAutoFit/>
          </a:bodyPr>
          <a:lstStyle/>
          <a:p>
            <a:r>
              <a:rPr lang="zh-CN" altLang="en-US" dirty="0"/>
              <a:t>系统测试</a:t>
            </a:r>
          </a:p>
        </p:txBody>
      </p:sp>
      <p:sp>
        <p:nvSpPr>
          <p:cNvPr id="2" name="任意多边形 1"/>
          <p:cNvSpPr/>
          <p:nvPr/>
        </p:nvSpPr>
        <p:spPr bwMode="auto">
          <a:xfrm>
            <a:off x="5644399" y="4022112"/>
            <a:ext cx="815545" cy="1013254"/>
          </a:xfrm>
          <a:custGeom>
            <a:avLst/>
            <a:gdLst>
              <a:gd name="connsiteX0" fmla="*/ 815545 w 815545"/>
              <a:gd name="connsiteY0" fmla="*/ 0 h 1013254"/>
              <a:gd name="connsiteX1" fmla="*/ 197708 w 815545"/>
              <a:gd name="connsiteY1" fmla="*/ 271848 h 1013254"/>
              <a:gd name="connsiteX2" fmla="*/ 0 w 815545"/>
              <a:gd name="connsiteY2" fmla="*/ 1013254 h 1013254"/>
            </a:gdLst>
            <a:ahLst/>
            <a:cxnLst>
              <a:cxn ang="0">
                <a:pos x="connsiteX0" y="connsiteY0"/>
              </a:cxn>
              <a:cxn ang="0">
                <a:pos x="connsiteX1" y="connsiteY1"/>
              </a:cxn>
              <a:cxn ang="0">
                <a:pos x="connsiteX2" y="connsiteY2"/>
              </a:cxn>
            </a:cxnLst>
            <a:rect l="l" t="t" r="r" b="b"/>
            <a:pathLst>
              <a:path w="815545" h="1013254">
                <a:moveTo>
                  <a:pt x="815545" y="0"/>
                </a:moveTo>
                <a:cubicBezTo>
                  <a:pt x="574588" y="51486"/>
                  <a:pt x="333632" y="102972"/>
                  <a:pt x="197708" y="271848"/>
                </a:cubicBezTo>
                <a:cubicBezTo>
                  <a:pt x="61784" y="440724"/>
                  <a:pt x="30892" y="726989"/>
                  <a:pt x="0" y="1013254"/>
                </a:cubicBezTo>
              </a:path>
            </a:pathLst>
          </a:cu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4" name="文本框 3"/>
          <p:cNvSpPr txBox="1"/>
          <p:nvPr/>
        </p:nvSpPr>
        <p:spPr>
          <a:xfrm>
            <a:off x="6085689" y="3713180"/>
            <a:ext cx="301686" cy="369332"/>
          </a:xfrm>
          <a:prstGeom prst="rect">
            <a:avLst/>
          </a:prstGeom>
          <a:noFill/>
        </p:spPr>
        <p:txBody>
          <a:bodyPr wrap="none" rtlCol="0">
            <a:spAutoFit/>
          </a:bodyPr>
          <a:lstStyle/>
          <a:p>
            <a:r>
              <a:rPr lang="en-US" altLang="zh-CN" dirty="0"/>
              <a:t>1</a:t>
            </a:r>
            <a:endParaRPr lang="zh-CN" altLang="en-US" dirty="0"/>
          </a:p>
        </p:txBody>
      </p:sp>
      <p:sp>
        <p:nvSpPr>
          <p:cNvPr id="21" name="文本框 20"/>
          <p:cNvSpPr txBox="1"/>
          <p:nvPr/>
        </p:nvSpPr>
        <p:spPr>
          <a:xfrm>
            <a:off x="5901328" y="5486668"/>
            <a:ext cx="301686" cy="369332"/>
          </a:xfrm>
          <a:prstGeom prst="rect">
            <a:avLst/>
          </a:prstGeom>
          <a:noFill/>
        </p:spPr>
        <p:txBody>
          <a:bodyPr wrap="none" rtlCol="0">
            <a:spAutoFit/>
          </a:bodyPr>
          <a:lstStyle/>
          <a:p>
            <a:r>
              <a:rPr lang="en-US" altLang="zh-CN" dirty="0"/>
              <a:t>2</a:t>
            </a:r>
            <a:endParaRPr lang="zh-CN" altLang="en-US" dirty="0"/>
          </a:p>
        </p:txBody>
      </p:sp>
      <p:sp>
        <p:nvSpPr>
          <p:cNvPr id="23" name="任意多边形 22"/>
          <p:cNvSpPr/>
          <p:nvPr/>
        </p:nvSpPr>
        <p:spPr bwMode="auto">
          <a:xfrm flipH="1" flipV="1">
            <a:off x="6535267" y="4425365"/>
            <a:ext cx="634939" cy="813751"/>
          </a:xfrm>
          <a:custGeom>
            <a:avLst/>
            <a:gdLst>
              <a:gd name="connsiteX0" fmla="*/ 815545 w 815545"/>
              <a:gd name="connsiteY0" fmla="*/ 0 h 1013254"/>
              <a:gd name="connsiteX1" fmla="*/ 197708 w 815545"/>
              <a:gd name="connsiteY1" fmla="*/ 271848 h 1013254"/>
              <a:gd name="connsiteX2" fmla="*/ 0 w 815545"/>
              <a:gd name="connsiteY2" fmla="*/ 1013254 h 1013254"/>
            </a:gdLst>
            <a:ahLst/>
            <a:cxnLst>
              <a:cxn ang="0">
                <a:pos x="connsiteX0" y="connsiteY0"/>
              </a:cxn>
              <a:cxn ang="0">
                <a:pos x="connsiteX1" y="connsiteY1"/>
              </a:cxn>
              <a:cxn ang="0">
                <a:pos x="connsiteX2" y="connsiteY2"/>
              </a:cxn>
            </a:cxnLst>
            <a:rect l="l" t="t" r="r" b="b"/>
            <a:pathLst>
              <a:path w="815545" h="1013254">
                <a:moveTo>
                  <a:pt x="815545" y="0"/>
                </a:moveTo>
                <a:cubicBezTo>
                  <a:pt x="574588" y="51486"/>
                  <a:pt x="333632" y="102972"/>
                  <a:pt x="197708" y="271848"/>
                </a:cubicBezTo>
                <a:cubicBezTo>
                  <a:pt x="61784" y="440724"/>
                  <a:pt x="30892" y="726989"/>
                  <a:pt x="0" y="1013254"/>
                </a:cubicBezTo>
              </a:path>
            </a:pathLst>
          </a:cu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70852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背景</a:t>
            </a:r>
          </a:p>
        </p:txBody>
      </p:sp>
      <p:sp>
        <p:nvSpPr>
          <p:cNvPr id="3" name="内容占位符 2"/>
          <p:cNvSpPr>
            <a:spLocks noGrp="1"/>
          </p:cNvSpPr>
          <p:nvPr>
            <p:ph idx="1"/>
          </p:nvPr>
        </p:nvSpPr>
        <p:spPr/>
        <p:txBody>
          <a:bodyPr/>
          <a:lstStyle/>
          <a:p>
            <a:pPr marL="0" indent="0">
              <a:buNone/>
            </a:pPr>
            <a:r>
              <a:rPr lang="zh-CN" altLang="en-US" b="1" dirty="0"/>
              <a:t>为什么需要开发者测试？</a:t>
            </a:r>
            <a:endParaRPr lang="en-US" altLang="zh-CN" b="1" dirty="0"/>
          </a:p>
          <a:p>
            <a:pPr>
              <a:buFont typeface="Wingdings" panose="05000000000000000000" pitchFamily="2" charset="2"/>
              <a:buChar char="p"/>
            </a:pPr>
            <a:r>
              <a:rPr lang="zh-CN" altLang="zh-CN" dirty="0"/>
              <a:t>提升开发效率</a:t>
            </a:r>
            <a:endParaRPr lang="en-US" altLang="zh-CN" dirty="0"/>
          </a:p>
          <a:p>
            <a:pPr>
              <a:buFont typeface="Wingdings" panose="05000000000000000000" pitchFamily="2" charset="2"/>
              <a:buChar char="p"/>
            </a:pPr>
            <a:r>
              <a:rPr lang="zh-CN" altLang="en-US" dirty="0"/>
              <a:t>提升</a:t>
            </a:r>
            <a:r>
              <a:rPr lang="zh-CN" altLang="zh-CN" dirty="0"/>
              <a:t>软件质量</a:t>
            </a:r>
            <a:endParaRPr lang="en-US" altLang="zh-CN" dirty="0"/>
          </a:p>
          <a:p>
            <a:pPr>
              <a:buFont typeface="Wingdings" panose="05000000000000000000" pitchFamily="2" charset="2"/>
              <a:buChar char="p"/>
            </a:pPr>
            <a:r>
              <a:rPr lang="zh-CN" altLang="en-US" dirty="0"/>
              <a:t>软件</a:t>
            </a:r>
            <a:r>
              <a:rPr lang="zh-CN" altLang="zh-CN" dirty="0"/>
              <a:t>质量</a:t>
            </a:r>
            <a:r>
              <a:rPr lang="zh-CN" altLang="en-US" dirty="0"/>
              <a:t>防护网</a:t>
            </a:r>
            <a:endParaRPr lang="en-US" altLang="zh-CN" dirty="0"/>
          </a:p>
          <a:p>
            <a:pPr>
              <a:buFont typeface="Wingdings" panose="05000000000000000000" pitchFamily="2" charset="2"/>
              <a:buChar char="p"/>
            </a:pPr>
            <a:r>
              <a:rPr lang="zh-CN" altLang="zh-CN" dirty="0"/>
              <a:t>重构的前提</a:t>
            </a:r>
            <a:endParaRPr lang="zh-CN" altLang="en-US"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a:t>
            </a:fld>
            <a:endParaRPr lang="en-GB" altLang="zh-CN">
              <a:solidFill>
                <a:srgbClr val="000000"/>
              </a:solidFill>
            </a:endParaRPr>
          </a:p>
        </p:txBody>
      </p:sp>
    </p:spTree>
    <p:extLst>
      <p:ext uri="{BB962C8B-B14F-4D97-AF65-F5344CB8AC3E}">
        <p14:creationId xmlns:p14="http://schemas.microsoft.com/office/powerpoint/2010/main" val="1428289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187" y="174103"/>
            <a:ext cx="11332800" cy="523220"/>
          </a:xfrm>
        </p:spPr>
        <p:txBody>
          <a:bodyPr/>
          <a:lstStyle/>
          <a:p>
            <a:r>
              <a:rPr lang="en-US" altLang="zh-CN" sz="3400" b="1" dirty="0"/>
              <a:t>TDD——</a:t>
            </a:r>
            <a:r>
              <a:rPr lang="zh-CN" altLang="en-US" sz="3400" b="1" dirty="0"/>
              <a:t>如何做</a:t>
            </a:r>
          </a:p>
        </p:txBody>
      </p:sp>
      <p:sp>
        <p:nvSpPr>
          <p:cNvPr id="49" name="圆角矩形 48"/>
          <p:cNvSpPr/>
          <p:nvPr/>
        </p:nvSpPr>
        <p:spPr bwMode="auto">
          <a:xfrm>
            <a:off x="2938107" y="1753516"/>
            <a:ext cx="1616499"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编写测试用例</a:t>
            </a:r>
          </a:p>
        </p:txBody>
      </p:sp>
      <p:sp>
        <p:nvSpPr>
          <p:cNvPr id="50" name="圆角矩形 49"/>
          <p:cNvSpPr/>
          <p:nvPr/>
        </p:nvSpPr>
        <p:spPr bwMode="auto">
          <a:xfrm>
            <a:off x="4963807" y="1756633"/>
            <a:ext cx="1616499"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执行测试用例</a:t>
            </a:r>
          </a:p>
        </p:txBody>
      </p:sp>
      <p:cxnSp>
        <p:nvCxnSpPr>
          <p:cNvPr id="52" name="直接箭头连接符 51"/>
          <p:cNvCxnSpPr>
            <a:stCxn id="49" idx="3"/>
            <a:endCxn id="50" idx="1"/>
          </p:cNvCxnSpPr>
          <p:nvPr/>
        </p:nvCxnSpPr>
        <p:spPr bwMode="auto">
          <a:xfrm>
            <a:off x="4554606" y="2056844"/>
            <a:ext cx="409201" cy="3117"/>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流程图: 决策 54"/>
          <p:cNvSpPr/>
          <p:nvPr/>
        </p:nvSpPr>
        <p:spPr bwMode="auto">
          <a:xfrm>
            <a:off x="7534331" y="1547717"/>
            <a:ext cx="2627400" cy="1017307"/>
          </a:xfrm>
          <a:prstGeom prst="flowChartDecision">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测试用例期望失败</a:t>
            </a:r>
          </a:p>
        </p:txBody>
      </p:sp>
      <p:sp>
        <p:nvSpPr>
          <p:cNvPr id="56" name="圆角矩形 55"/>
          <p:cNvSpPr/>
          <p:nvPr/>
        </p:nvSpPr>
        <p:spPr bwMode="auto">
          <a:xfrm>
            <a:off x="2089704" y="3934486"/>
            <a:ext cx="922451"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写实现</a:t>
            </a:r>
          </a:p>
        </p:txBody>
      </p:sp>
      <p:sp>
        <p:nvSpPr>
          <p:cNvPr id="57" name="圆角矩形 56"/>
          <p:cNvSpPr/>
          <p:nvPr/>
        </p:nvSpPr>
        <p:spPr bwMode="auto">
          <a:xfrm>
            <a:off x="3950956" y="3934485"/>
            <a:ext cx="1616499"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执行测试用例</a:t>
            </a:r>
          </a:p>
        </p:txBody>
      </p:sp>
      <p:sp>
        <p:nvSpPr>
          <p:cNvPr id="58" name="流程图: 决策 57"/>
          <p:cNvSpPr/>
          <p:nvPr/>
        </p:nvSpPr>
        <p:spPr bwMode="auto">
          <a:xfrm>
            <a:off x="6385619" y="3726645"/>
            <a:ext cx="2627400" cy="1017307"/>
          </a:xfrm>
          <a:prstGeom prst="flowChartDecision">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测试通过</a:t>
            </a:r>
          </a:p>
        </p:txBody>
      </p:sp>
      <p:sp>
        <p:nvSpPr>
          <p:cNvPr id="60" name="圆角矩形 59"/>
          <p:cNvSpPr/>
          <p:nvPr/>
        </p:nvSpPr>
        <p:spPr bwMode="auto">
          <a:xfrm>
            <a:off x="1242238" y="1755657"/>
            <a:ext cx="1060227"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接口定义</a:t>
            </a:r>
          </a:p>
        </p:txBody>
      </p:sp>
      <p:cxnSp>
        <p:nvCxnSpPr>
          <p:cNvPr id="62" name="直接箭头连接符 61"/>
          <p:cNvCxnSpPr>
            <a:stCxn id="60" idx="3"/>
            <a:endCxn id="49" idx="1"/>
          </p:cNvCxnSpPr>
          <p:nvPr/>
        </p:nvCxnSpPr>
        <p:spPr bwMode="auto">
          <a:xfrm flipV="1">
            <a:off x="2302465" y="2056844"/>
            <a:ext cx="635642" cy="214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箭头连接符 63"/>
          <p:cNvCxnSpPr>
            <a:stCxn id="50" idx="3"/>
            <a:endCxn id="55" idx="1"/>
          </p:cNvCxnSpPr>
          <p:nvPr/>
        </p:nvCxnSpPr>
        <p:spPr bwMode="auto">
          <a:xfrm flipV="1">
            <a:off x="6580306" y="2056371"/>
            <a:ext cx="954025" cy="359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肘形连接符 66"/>
          <p:cNvCxnSpPr>
            <a:stCxn id="55" idx="0"/>
            <a:endCxn id="49" idx="0"/>
          </p:cNvCxnSpPr>
          <p:nvPr/>
        </p:nvCxnSpPr>
        <p:spPr bwMode="auto">
          <a:xfrm rot="16200000" flipH="1" flipV="1">
            <a:off x="6194294" y="-900221"/>
            <a:ext cx="205799" cy="5101674"/>
          </a:xfrm>
          <a:prstGeom prst="bentConnector3">
            <a:avLst>
              <a:gd name="adj1" fmla="val -111079"/>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肘形连接符 68"/>
          <p:cNvCxnSpPr>
            <a:stCxn id="55" idx="2"/>
            <a:endCxn id="56" idx="1"/>
          </p:cNvCxnSpPr>
          <p:nvPr/>
        </p:nvCxnSpPr>
        <p:spPr bwMode="auto">
          <a:xfrm rot="5400000">
            <a:off x="4632473" y="22256"/>
            <a:ext cx="1672790" cy="6758327"/>
          </a:xfrm>
          <a:prstGeom prst="bentConnector4">
            <a:avLst>
              <a:gd name="adj1" fmla="val 40933"/>
              <a:gd name="adj2" fmla="val 103382"/>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箭头连接符 70"/>
          <p:cNvCxnSpPr>
            <a:stCxn id="56" idx="3"/>
            <a:endCxn id="57" idx="1"/>
          </p:cNvCxnSpPr>
          <p:nvPr/>
        </p:nvCxnSpPr>
        <p:spPr bwMode="auto">
          <a:xfrm flipV="1">
            <a:off x="3012155" y="4237813"/>
            <a:ext cx="938801" cy="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箭头连接符 73"/>
          <p:cNvCxnSpPr>
            <a:stCxn id="57" idx="3"/>
            <a:endCxn id="58" idx="1"/>
          </p:cNvCxnSpPr>
          <p:nvPr/>
        </p:nvCxnSpPr>
        <p:spPr bwMode="auto">
          <a:xfrm flipV="1">
            <a:off x="5567455" y="4235299"/>
            <a:ext cx="818164" cy="2514"/>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肘形连接符 75"/>
          <p:cNvCxnSpPr>
            <a:stCxn id="58" idx="2"/>
            <a:endCxn id="56" idx="2"/>
          </p:cNvCxnSpPr>
          <p:nvPr/>
        </p:nvCxnSpPr>
        <p:spPr bwMode="auto">
          <a:xfrm rot="5400000" flipH="1">
            <a:off x="5023719" y="2068353"/>
            <a:ext cx="202811" cy="5148389"/>
          </a:xfrm>
          <a:prstGeom prst="bentConnector3">
            <a:avLst>
              <a:gd name="adj1" fmla="val -112716"/>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圆角矩形 76"/>
          <p:cNvSpPr/>
          <p:nvPr/>
        </p:nvSpPr>
        <p:spPr bwMode="auto">
          <a:xfrm>
            <a:off x="9690194" y="3934485"/>
            <a:ext cx="1060227"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完成</a:t>
            </a:r>
          </a:p>
        </p:txBody>
      </p:sp>
      <p:cxnSp>
        <p:nvCxnSpPr>
          <p:cNvPr id="79" name="直接箭头连接符 78"/>
          <p:cNvCxnSpPr>
            <a:stCxn id="58" idx="3"/>
            <a:endCxn id="77" idx="1"/>
          </p:cNvCxnSpPr>
          <p:nvPr/>
        </p:nvCxnSpPr>
        <p:spPr bwMode="auto">
          <a:xfrm>
            <a:off x="9013019" y="4235299"/>
            <a:ext cx="677175" cy="2514"/>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文本框 79"/>
          <p:cNvSpPr txBox="1"/>
          <p:nvPr/>
        </p:nvSpPr>
        <p:spPr>
          <a:xfrm>
            <a:off x="5976537" y="957296"/>
            <a:ext cx="333746" cy="369332"/>
          </a:xfrm>
          <a:prstGeom prst="rect">
            <a:avLst/>
          </a:prstGeom>
          <a:noFill/>
        </p:spPr>
        <p:txBody>
          <a:bodyPr wrap="none" rtlCol="0">
            <a:spAutoFit/>
          </a:bodyPr>
          <a:lstStyle/>
          <a:p>
            <a:r>
              <a:rPr lang="en-US" altLang="zh-CN" dirty="0"/>
              <a:t>N</a:t>
            </a:r>
            <a:endParaRPr lang="zh-CN" altLang="en-US" dirty="0"/>
          </a:p>
        </p:txBody>
      </p:sp>
      <p:sp>
        <p:nvSpPr>
          <p:cNvPr id="81" name="文本框 80"/>
          <p:cNvSpPr txBox="1"/>
          <p:nvPr/>
        </p:nvSpPr>
        <p:spPr>
          <a:xfrm>
            <a:off x="5161483" y="2925738"/>
            <a:ext cx="296876" cy="369332"/>
          </a:xfrm>
          <a:prstGeom prst="rect">
            <a:avLst/>
          </a:prstGeom>
          <a:noFill/>
        </p:spPr>
        <p:txBody>
          <a:bodyPr wrap="none" rtlCol="0">
            <a:spAutoFit/>
          </a:bodyPr>
          <a:lstStyle/>
          <a:p>
            <a:r>
              <a:rPr lang="en-US" altLang="zh-CN" dirty="0"/>
              <a:t>Y</a:t>
            </a:r>
            <a:endParaRPr lang="zh-CN" altLang="en-US" dirty="0"/>
          </a:p>
        </p:txBody>
      </p:sp>
      <p:sp>
        <p:nvSpPr>
          <p:cNvPr id="82" name="文本框 81"/>
          <p:cNvSpPr txBox="1"/>
          <p:nvPr/>
        </p:nvSpPr>
        <p:spPr>
          <a:xfrm>
            <a:off x="5089475" y="4653930"/>
            <a:ext cx="333746" cy="369332"/>
          </a:xfrm>
          <a:prstGeom prst="rect">
            <a:avLst/>
          </a:prstGeom>
          <a:noFill/>
        </p:spPr>
        <p:txBody>
          <a:bodyPr wrap="none" rtlCol="0">
            <a:spAutoFit/>
          </a:bodyPr>
          <a:lstStyle/>
          <a:p>
            <a:r>
              <a:rPr lang="en-US" altLang="zh-CN" dirty="0"/>
              <a:t>N</a:t>
            </a:r>
            <a:endParaRPr lang="zh-CN" altLang="en-US" dirty="0"/>
          </a:p>
        </p:txBody>
      </p:sp>
      <p:sp>
        <p:nvSpPr>
          <p:cNvPr id="83" name="文本框 82"/>
          <p:cNvSpPr txBox="1"/>
          <p:nvPr/>
        </p:nvSpPr>
        <p:spPr>
          <a:xfrm>
            <a:off x="9193931" y="3861842"/>
            <a:ext cx="296876" cy="369332"/>
          </a:xfrm>
          <a:prstGeom prst="rect">
            <a:avLst/>
          </a:prstGeom>
          <a:noFill/>
        </p:spPr>
        <p:txBody>
          <a:bodyPr wrap="none" rtlCol="0">
            <a:spAutoFit/>
          </a:bodyPr>
          <a:lstStyle/>
          <a:p>
            <a:r>
              <a:rPr lang="en-US" altLang="zh-CN" dirty="0"/>
              <a:t>Y</a:t>
            </a:r>
            <a:endParaRPr lang="zh-CN" altLang="en-US" dirty="0"/>
          </a:p>
        </p:txBody>
      </p:sp>
    </p:spTree>
    <p:extLst>
      <p:ext uri="{BB962C8B-B14F-4D97-AF65-F5344CB8AC3E}">
        <p14:creationId xmlns:p14="http://schemas.microsoft.com/office/powerpoint/2010/main" val="1968462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childTnLst>
                                </p:cTn>
                              </p:par>
                              <p:par>
                                <p:cTn id="43" presetID="10"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par>
                                <p:cTn id="51" presetID="10"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500"/>
                                        <p:tgtEl>
                                          <p:spTgt spid="5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10" presetClass="entr" presetSubtype="0" fill="hold"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500"/>
                                        <p:tgtEl>
                                          <p:spTgt spid="83"/>
                                        </p:tgtEl>
                                      </p:cBhvr>
                                    </p:animEffect>
                                  </p:childTnLst>
                                </p:cTn>
                              </p:par>
                              <p:par>
                                <p:cTn id="92" presetID="10" presetClass="entr" presetSubtype="0" fill="hold"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500"/>
                                        <p:tgtEl>
                                          <p:spTgt spid="7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5" grpId="0" animBg="1"/>
      <p:bldP spid="56" grpId="0" animBg="1"/>
      <p:bldP spid="57" grpId="0" animBg="1"/>
      <p:bldP spid="58" grpId="0" animBg="1"/>
      <p:bldP spid="60" grpId="0" animBg="1"/>
      <p:bldP spid="77" grpId="0" animBg="1"/>
      <p:bldP spid="80" grpId="0"/>
      <p:bldP spid="81" grpId="0"/>
      <p:bldP spid="82" grpId="0"/>
      <p:bldP spid="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背景</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软件测试</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开发者测试</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实战演练</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149590" y="4142065"/>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991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FizzBuzz</a:t>
            </a:r>
            <a:r>
              <a:rPr lang="zh-CN" altLang="en-US" dirty="0"/>
              <a:t>练习</a:t>
            </a:r>
          </a:p>
        </p:txBody>
      </p:sp>
      <p:sp>
        <p:nvSpPr>
          <p:cNvPr id="3" name="内容占位符 2"/>
          <p:cNvSpPr>
            <a:spLocks noGrp="1"/>
          </p:cNvSpPr>
          <p:nvPr>
            <p:ph idx="1"/>
          </p:nvPr>
        </p:nvSpPr>
        <p:spPr>
          <a:xfrm>
            <a:off x="590400" y="908261"/>
            <a:ext cx="11088000" cy="4681773"/>
          </a:xfrm>
        </p:spPr>
        <p:txBody>
          <a:bodyPr>
            <a:normAutofit/>
          </a:bodyPr>
          <a:lstStyle/>
          <a:p>
            <a:pPr defTabSz="355600">
              <a:buFont typeface="Wingdings" panose="05000000000000000000" pitchFamily="2" charset="2"/>
              <a:buChar char="n"/>
              <a:defRPr sz="2400">
                <a:solidFill>
                  <a:srgbClr val="000000"/>
                </a:solidFill>
                <a:latin typeface="+mn-lt"/>
                <a:ea typeface="+mn-ea"/>
                <a:cs typeface="+mn-cs"/>
                <a:sym typeface="Helvetica"/>
              </a:defRPr>
            </a:pPr>
            <a:r>
              <a:rPr lang="zh-CN" altLang="en-US" dirty="0">
                <a:solidFill>
                  <a:srgbClr val="000000"/>
                </a:solidFill>
                <a:sym typeface="Helvetica"/>
              </a:rPr>
              <a:t>你是一名体育老师，在某次课距离下课还有五分钟时，你决定搞一个游戏。此时有</a:t>
            </a:r>
            <a:r>
              <a:rPr lang="en-US" altLang="zh-CN" dirty="0">
                <a:latin typeface="Helvetica Neue"/>
                <a:ea typeface="Helvetica Neue"/>
                <a:cs typeface="Helvetica Neue"/>
                <a:sym typeface="Helvetica Neue"/>
              </a:rPr>
              <a:t>200</a:t>
            </a:r>
            <a:r>
              <a:rPr lang="zh-CN" altLang="en-US" dirty="0">
                <a:solidFill>
                  <a:srgbClr val="000000"/>
                </a:solidFill>
                <a:sym typeface="Helvetica"/>
              </a:rPr>
              <a:t>名学生在上课。游戏的规则是：</a:t>
            </a:r>
            <a:endParaRPr lang="zh-CN" altLang="en-US" dirty="0">
              <a:latin typeface="Helvetica Neue"/>
              <a:ea typeface="Helvetica Neue"/>
              <a:cs typeface="Helvetica Neue"/>
              <a:sym typeface="Helvetica Neue"/>
            </a:endParaRPr>
          </a:p>
          <a:p>
            <a:pPr defTabSz="355600">
              <a:defRPr sz="2400">
                <a:solidFill>
                  <a:srgbClr val="000000"/>
                </a:solidFill>
                <a:latin typeface="Helvetica Neue"/>
                <a:ea typeface="Helvetica Neue"/>
                <a:cs typeface="Helvetica Neue"/>
                <a:sym typeface="Helvetica Neue"/>
              </a:defRPr>
            </a:pPr>
            <a:endParaRPr lang="zh-CN" altLang="en-US" dirty="0">
              <a:latin typeface="Helvetica Neue"/>
              <a:ea typeface="Helvetica Neue"/>
              <a:cs typeface="Helvetica Neue"/>
              <a:sym typeface="Helvetica Neue"/>
            </a:endParaRPr>
          </a:p>
          <a:p>
            <a:pPr marL="0" indent="0" defTabSz="355600">
              <a:buNone/>
              <a:defRPr sz="2400">
                <a:solidFill>
                  <a:srgbClr val="000000"/>
                </a:solidFill>
                <a:latin typeface="+mn-lt"/>
                <a:ea typeface="+mn-ea"/>
                <a:cs typeface="+mn-cs"/>
                <a:sym typeface="Helvetica"/>
              </a:defRPr>
            </a:pPr>
            <a:r>
              <a:rPr lang="en-US" altLang="zh-CN" dirty="0">
                <a:latin typeface="Helvetica Neue"/>
                <a:ea typeface="Helvetica Neue"/>
                <a:cs typeface="Helvetica Neue"/>
                <a:sym typeface="Helvetica Neue"/>
              </a:rPr>
              <a:t>   1. </a:t>
            </a:r>
            <a:r>
              <a:rPr lang="zh-CN" altLang="en-US" b="0" dirty="0">
                <a:solidFill>
                  <a:srgbClr val="000000"/>
                </a:solidFill>
                <a:sym typeface="Helvetica"/>
              </a:rPr>
              <a:t>让所有学生拍成一队，然后按顺序报数</a:t>
            </a:r>
            <a:endParaRPr lang="zh-CN" altLang="en-US" b="0" dirty="0">
              <a:latin typeface="Helvetica Neue"/>
              <a:ea typeface="Helvetica Neue"/>
              <a:cs typeface="Helvetica Neue"/>
              <a:sym typeface="Helvetica Neue"/>
            </a:endParaRPr>
          </a:p>
          <a:p>
            <a:pPr marL="0" indent="0" defTabSz="355600">
              <a:buNone/>
              <a:defRPr sz="2400">
                <a:solidFill>
                  <a:srgbClr val="000000"/>
                </a:solidFill>
                <a:latin typeface="+mn-lt"/>
                <a:ea typeface="+mn-ea"/>
                <a:cs typeface="+mn-cs"/>
                <a:sym typeface="Helvetica"/>
              </a:defRPr>
            </a:pPr>
            <a:r>
              <a:rPr lang="en-US" altLang="zh-CN" b="0" dirty="0">
                <a:latin typeface="Helvetica Neue"/>
                <a:ea typeface="Helvetica Neue"/>
                <a:cs typeface="Helvetica Neue"/>
                <a:sym typeface="Helvetica Neue"/>
              </a:rPr>
              <a:t>   2. </a:t>
            </a:r>
            <a:r>
              <a:rPr lang="zh-CN" altLang="en-US" b="0" dirty="0">
                <a:solidFill>
                  <a:srgbClr val="000000"/>
                </a:solidFill>
                <a:sym typeface="Helvetica"/>
              </a:rPr>
              <a:t>学生报数时，如果所报数字是</a:t>
            </a:r>
            <a:r>
              <a:rPr lang="en-US" altLang="zh-CN" b="0" dirty="0">
                <a:latin typeface="Helvetica Neue"/>
                <a:ea typeface="Helvetica Neue"/>
                <a:cs typeface="Helvetica Neue"/>
                <a:sym typeface="Helvetica Neue"/>
              </a:rPr>
              <a:t>3</a:t>
            </a:r>
            <a:r>
              <a:rPr lang="zh-CN" altLang="en-US" b="0" dirty="0">
                <a:solidFill>
                  <a:srgbClr val="000000"/>
                </a:solidFill>
                <a:sym typeface="Helvetica"/>
              </a:rPr>
              <a:t>的倍数，那么不能说该数字，而要说</a:t>
            </a:r>
            <a:r>
              <a:rPr lang="en-US" altLang="zh-CN" b="0" dirty="0">
                <a:latin typeface="Helvetica Neue"/>
                <a:ea typeface="Helvetica Neue"/>
                <a:cs typeface="Helvetica Neue"/>
                <a:sym typeface="Helvetica Neue"/>
              </a:rPr>
              <a:t>Fizz</a:t>
            </a:r>
            <a:r>
              <a:rPr lang="zh-CN" altLang="en-US" b="0" dirty="0">
                <a:solidFill>
                  <a:srgbClr val="000000"/>
                </a:solidFill>
                <a:sym typeface="Helvetica"/>
              </a:rPr>
              <a:t> </a:t>
            </a:r>
            <a:endParaRPr lang="en-US" altLang="zh-CN" b="0" dirty="0">
              <a:solidFill>
                <a:srgbClr val="00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000000"/>
                </a:solidFill>
                <a:sym typeface="Helvetica"/>
              </a:rPr>
              <a:t>      </a:t>
            </a:r>
            <a:r>
              <a:rPr lang="zh-CN" altLang="en-US" b="0" dirty="0">
                <a:solidFill>
                  <a:srgbClr val="000000"/>
                </a:solidFill>
                <a:sym typeface="Helvetica"/>
              </a:rPr>
              <a:t>如果所报数字是</a:t>
            </a:r>
            <a:r>
              <a:rPr lang="en-US" altLang="zh-CN" b="0" dirty="0">
                <a:latin typeface="Helvetica Neue"/>
                <a:ea typeface="Helvetica Neue"/>
                <a:cs typeface="Helvetica Neue"/>
                <a:sym typeface="Helvetica Neue"/>
              </a:rPr>
              <a:t>5</a:t>
            </a:r>
            <a:r>
              <a:rPr lang="zh-CN" altLang="en-US" b="0" dirty="0">
                <a:solidFill>
                  <a:srgbClr val="000000"/>
                </a:solidFill>
                <a:sym typeface="Helvetica"/>
              </a:rPr>
              <a:t>的倍数，那么要说</a:t>
            </a:r>
            <a:r>
              <a:rPr lang="en-US" altLang="zh-CN" b="0" dirty="0">
                <a:latin typeface="Helvetica Neue"/>
                <a:ea typeface="Helvetica Neue"/>
                <a:cs typeface="Helvetica Neue"/>
                <a:sym typeface="Helvetica Neue"/>
              </a:rPr>
              <a:t>Buzz</a:t>
            </a:r>
            <a:endParaRPr lang="zh-CN" altLang="en-US" b="0" dirty="0">
              <a:latin typeface="Helvetica Neue"/>
              <a:ea typeface="Helvetica Neue"/>
              <a:cs typeface="Helvetica Neue"/>
              <a:sym typeface="Helvetica Neue"/>
            </a:endParaRPr>
          </a:p>
          <a:p>
            <a:pPr marL="0" indent="0" defTabSz="355600">
              <a:buNone/>
              <a:defRPr sz="2400">
                <a:solidFill>
                  <a:srgbClr val="000000"/>
                </a:solidFill>
                <a:latin typeface="+mn-lt"/>
                <a:ea typeface="+mn-ea"/>
                <a:cs typeface="+mn-cs"/>
                <a:sym typeface="Helvetica"/>
              </a:defRPr>
            </a:pPr>
            <a:r>
              <a:rPr lang="en-US" altLang="zh-CN" b="0" dirty="0">
                <a:latin typeface="Helvetica Neue"/>
                <a:ea typeface="Helvetica Neue"/>
                <a:cs typeface="Helvetica Neue"/>
                <a:sym typeface="Helvetica Neue"/>
              </a:rPr>
              <a:t>   3. </a:t>
            </a:r>
            <a:r>
              <a:rPr lang="zh-CN" altLang="en-US" b="0" dirty="0">
                <a:solidFill>
                  <a:srgbClr val="000000"/>
                </a:solidFill>
                <a:sym typeface="Helvetica"/>
              </a:rPr>
              <a:t>学生报数时，如果所报数字同时是两个特殊数的倍数情况下，也要特殊处</a:t>
            </a:r>
            <a:endParaRPr lang="en-US" altLang="zh-CN" b="0" dirty="0">
              <a:solidFill>
                <a:srgbClr val="00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000000"/>
                </a:solidFill>
                <a:sym typeface="Helvetica"/>
              </a:rPr>
              <a:t>      </a:t>
            </a:r>
            <a:r>
              <a:rPr lang="zh-CN" altLang="en-US" b="0" dirty="0">
                <a:solidFill>
                  <a:srgbClr val="000000"/>
                </a:solidFill>
                <a:sym typeface="Helvetica"/>
              </a:rPr>
              <a:t>理，比如</a:t>
            </a:r>
            <a:r>
              <a:rPr lang="en-US" altLang="zh-CN" b="0" dirty="0">
                <a:solidFill>
                  <a:srgbClr val="000000"/>
                </a:solidFill>
                <a:sym typeface="Helvetica"/>
              </a:rPr>
              <a:t>3</a:t>
            </a:r>
            <a:r>
              <a:rPr lang="zh-CN" altLang="en-US" b="0" dirty="0">
                <a:solidFill>
                  <a:srgbClr val="000000"/>
                </a:solidFill>
                <a:sym typeface="Helvetica"/>
              </a:rPr>
              <a:t>和</a:t>
            </a:r>
            <a:r>
              <a:rPr lang="en-US" altLang="zh-CN" b="0" dirty="0">
                <a:solidFill>
                  <a:srgbClr val="000000"/>
                </a:solidFill>
                <a:sym typeface="Helvetica"/>
              </a:rPr>
              <a:t>5</a:t>
            </a:r>
            <a:r>
              <a:rPr lang="zh-CN" altLang="en-US" b="0" dirty="0">
                <a:solidFill>
                  <a:srgbClr val="000000"/>
                </a:solidFill>
                <a:sym typeface="Helvetica"/>
              </a:rPr>
              <a:t>的倍数，那么不能说该数字，而是要说</a:t>
            </a:r>
            <a:r>
              <a:rPr lang="en-US" altLang="zh-CN" b="0" dirty="0" err="1">
                <a:latin typeface="Helvetica Neue"/>
                <a:ea typeface="Helvetica Neue"/>
                <a:cs typeface="Helvetica Neue"/>
                <a:sym typeface="Helvetica Neue"/>
              </a:rPr>
              <a:t>FizzBuzz</a:t>
            </a:r>
            <a:endParaRPr lang="zh-CN" altLang="en-US" b="0" dirty="0">
              <a:latin typeface="Helvetica Neue"/>
              <a:ea typeface="Helvetica Neue"/>
              <a:cs typeface="Helvetica Neue"/>
              <a:sym typeface="Helvetica Neue"/>
            </a:endParaRPr>
          </a:p>
          <a:p>
            <a:pPr marL="0" indent="0">
              <a:buNone/>
            </a:pPr>
            <a:endParaRPr lang="en-US" altLang="zh-CN"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32</a:t>
            </a:fld>
            <a:endParaRPr lang="en-GB" altLang="zh-CN">
              <a:solidFill>
                <a:srgbClr val="000000"/>
              </a:solidFill>
            </a:endParaRPr>
          </a:p>
        </p:txBody>
      </p:sp>
    </p:spTree>
    <p:extLst>
      <p:ext uri="{BB962C8B-B14F-4D97-AF65-F5344CB8AC3E}">
        <p14:creationId xmlns:p14="http://schemas.microsoft.com/office/powerpoint/2010/main" val="352442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演示</a:t>
            </a: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33</a:t>
            </a:fld>
            <a:endParaRPr lang="en-GB" altLang="zh-CN">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54926483"/>
              </p:ext>
            </p:extLst>
          </p:nvPr>
        </p:nvGraphicFramePr>
        <p:xfrm>
          <a:off x="2664829" y="4479161"/>
          <a:ext cx="4176465" cy="1840185"/>
        </p:xfrm>
        <a:graphic>
          <a:graphicData uri="http://schemas.openxmlformats.org/drawingml/2006/table">
            <a:tbl>
              <a:tblPr firstRow="1" bandRow="1">
                <a:tableStyleId>{00A15C55-8517-42AA-B614-E9B94910E393}</a:tableStyleId>
              </a:tblPr>
              <a:tblGrid>
                <a:gridCol w="1392155">
                  <a:extLst>
                    <a:ext uri="{9D8B030D-6E8A-4147-A177-3AD203B41FA5}">
                      <a16:colId xmlns:a16="http://schemas.microsoft.com/office/drawing/2014/main" val="20000"/>
                    </a:ext>
                  </a:extLst>
                </a:gridCol>
                <a:gridCol w="1392155">
                  <a:extLst>
                    <a:ext uri="{9D8B030D-6E8A-4147-A177-3AD203B41FA5}">
                      <a16:colId xmlns:a16="http://schemas.microsoft.com/office/drawing/2014/main" val="20001"/>
                    </a:ext>
                  </a:extLst>
                </a:gridCol>
                <a:gridCol w="1392155">
                  <a:extLst>
                    <a:ext uri="{9D8B030D-6E8A-4147-A177-3AD203B41FA5}">
                      <a16:colId xmlns:a16="http://schemas.microsoft.com/office/drawing/2014/main" val="20002"/>
                    </a:ext>
                  </a:extLst>
                </a:gridCol>
              </a:tblGrid>
              <a:tr h="390793">
                <a:tc gridSpan="2">
                  <a:txBody>
                    <a:bodyPr/>
                    <a:lstStyle/>
                    <a:p>
                      <a:pPr algn="ctr"/>
                      <a:r>
                        <a:rPr lang="zh-CN" altLang="en-US" sz="1800" dirty="0">
                          <a:latin typeface="+mn-ea"/>
                          <a:ea typeface="+mn-ea"/>
                        </a:rPr>
                        <a:t>等价类</a:t>
                      </a:r>
                    </a:p>
                  </a:txBody>
                  <a:tcPr anchor="ctr">
                    <a:solidFill>
                      <a:schemeClr val="accent4">
                        <a:lumMod val="75000"/>
                      </a:schemeClr>
                    </a:solidFill>
                  </a:tcPr>
                </a:tc>
                <a:tc hMerge="1">
                  <a:txBody>
                    <a:bodyPr/>
                    <a:lstStyle/>
                    <a:p>
                      <a:pPr algn="ctr"/>
                      <a:endParaRPr lang="zh-CN" altLang="en-US" sz="1600" dirty="0"/>
                    </a:p>
                  </a:txBody>
                  <a:tcPr>
                    <a:solidFill>
                      <a:schemeClr val="accent4">
                        <a:lumMod val="75000"/>
                      </a:schemeClr>
                    </a:solidFill>
                  </a:tcPr>
                </a:tc>
                <a:tc>
                  <a:txBody>
                    <a:bodyPr/>
                    <a:lstStyle/>
                    <a:p>
                      <a:pPr algn="ctr"/>
                      <a:r>
                        <a:rPr lang="zh-CN" altLang="en-US" sz="1800" dirty="0">
                          <a:latin typeface="+mn-ea"/>
                          <a:ea typeface="+mn-ea"/>
                        </a:rPr>
                        <a:t>输出结果</a:t>
                      </a:r>
                    </a:p>
                  </a:txBody>
                  <a:tcPr anchor="ctr">
                    <a:solidFill>
                      <a:schemeClr val="accent4">
                        <a:lumMod val="75000"/>
                      </a:schemeClr>
                    </a:solidFill>
                  </a:tcPr>
                </a:tc>
                <a:extLst>
                  <a:ext uri="{0D108BD9-81ED-4DB2-BD59-A6C34878D82A}">
                    <a16:rowId xmlns:a16="http://schemas.microsoft.com/office/drawing/2014/main" val="10000"/>
                  </a:ext>
                </a:extLst>
              </a:tr>
              <a:tr h="362348">
                <a:tc>
                  <a:txBody>
                    <a:bodyPr/>
                    <a:lstStyle/>
                    <a:p>
                      <a:r>
                        <a:rPr lang="en-US" altLang="zh-CN" sz="1600" dirty="0">
                          <a:latin typeface="+mn-ea"/>
                          <a:ea typeface="+mn-ea"/>
                        </a:rPr>
                        <a:t>3</a:t>
                      </a:r>
                      <a:r>
                        <a:rPr lang="zh-CN" altLang="en-US" sz="1600" dirty="0">
                          <a:latin typeface="+mn-ea"/>
                          <a:ea typeface="+mn-ea"/>
                        </a:rPr>
                        <a:t>的倍数</a:t>
                      </a:r>
                    </a:p>
                  </a:txBody>
                  <a:tcPr/>
                </a:tc>
                <a:tc>
                  <a:txBody>
                    <a:bodyPr/>
                    <a:lstStyle/>
                    <a:p>
                      <a:r>
                        <a:rPr lang="en-US" altLang="zh-CN" sz="1600" dirty="0">
                          <a:latin typeface="+mn-ea"/>
                          <a:ea typeface="+mn-ea"/>
                        </a:rPr>
                        <a:t>3,6,9</a:t>
                      </a:r>
                      <a:endParaRPr lang="zh-CN" altLang="en-US" sz="1600" dirty="0">
                        <a:latin typeface="+mn-ea"/>
                        <a:ea typeface="+mn-ea"/>
                      </a:endParaRPr>
                    </a:p>
                  </a:txBody>
                  <a:tcPr/>
                </a:tc>
                <a:tc>
                  <a:txBody>
                    <a:bodyPr/>
                    <a:lstStyle/>
                    <a:p>
                      <a:r>
                        <a:rPr lang="en-US" altLang="zh-CN" sz="1600" dirty="0">
                          <a:latin typeface="+mn-ea"/>
                          <a:ea typeface="+mn-ea"/>
                        </a:rPr>
                        <a:t>Fizz</a:t>
                      </a:r>
                      <a:endParaRPr lang="zh-CN" altLang="en-US" sz="1600" dirty="0">
                        <a:latin typeface="+mn-ea"/>
                        <a:ea typeface="+mn-ea"/>
                      </a:endParaRPr>
                    </a:p>
                  </a:txBody>
                  <a:tcPr/>
                </a:tc>
                <a:extLst>
                  <a:ext uri="{0D108BD9-81ED-4DB2-BD59-A6C34878D82A}">
                    <a16:rowId xmlns:a16="http://schemas.microsoft.com/office/drawing/2014/main" val="10001"/>
                  </a:ext>
                </a:extLst>
              </a:tr>
              <a:tr h="362348">
                <a:tc>
                  <a:txBody>
                    <a:bodyPr/>
                    <a:lstStyle/>
                    <a:p>
                      <a:r>
                        <a:rPr lang="en-US" altLang="zh-CN" sz="1600" dirty="0">
                          <a:latin typeface="+mn-ea"/>
                          <a:ea typeface="+mn-ea"/>
                        </a:rPr>
                        <a:t>5</a:t>
                      </a:r>
                      <a:r>
                        <a:rPr lang="zh-CN" altLang="en-US" sz="1600" dirty="0">
                          <a:latin typeface="+mn-ea"/>
                          <a:ea typeface="+mn-ea"/>
                        </a:rPr>
                        <a:t>的倍数</a:t>
                      </a:r>
                    </a:p>
                  </a:txBody>
                  <a:tcPr/>
                </a:tc>
                <a:tc>
                  <a:txBody>
                    <a:bodyPr/>
                    <a:lstStyle/>
                    <a:p>
                      <a:r>
                        <a:rPr lang="en-US" altLang="zh-CN" sz="1600" dirty="0">
                          <a:latin typeface="+mn-ea"/>
                          <a:ea typeface="+mn-ea"/>
                        </a:rPr>
                        <a:t>5,10</a:t>
                      </a:r>
                      <a:endParaRPr lang="zh-CN" altLang="en-US" sz="1600" dirty="0">
                        <a:latin typeface="+mn-ea"/>
                        <a:ea typeface="+mn-ea"/>
                      </a:endParaRPr>
                    </a:p>
                  </a:txBody>
                  <a:tcPr/>
                </a:tc>
                <a:tc>
                  <a:txBody>
                    <a:bodyPr/>
                    <a:lstStyle/>
                    <a:p>
                      <a:r>
                        <a:rPr lang="en-US" altLang="zh-CN" sz="1600" dirty="0">
                          <a:latin typeface="+mn-ea"/>
                          <a:ea typeface="+mn-ea"/>
                        </a:rPr>
                        <a:t>Buzz</a:t>
                      </a:r>
                      <a:endParaRPr lang="zh-CN" altLang="en-US" sz="1600" dirty="0">
                        <a:latin typeface="+mn-ea"/>
                        <a:ea typeface="+mn-ea"/>
                      </a:endParaRPr>
                    </a:p>
                  </a:txBody>
                  <a:tcPr/>
                </a:tc>
                <a:extLst>
                  <a:ext uri="{0D108BD9-81ED-4DB2-BD59-A6C34878D82A}">
                    <a16:rowId xmlns:a16="http://schemas.microsoft.com/office/drawing/2014/main" val="10002"/>
                  </a:ext>
                </a:extLst>
              </a:tr>
              <a:tr h="362348">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sz="1600" dirty="0">
                          <a:latin typeface="+mn-ea"/>
                          <a:ea typeface="+mn-ea"/>
                        </a:rPr>
                        <a:t>3</a:t>
                      </a:r>
                      <a:r>
                        <a:rPr lang="zh-CN" altLang="en-US" sz="1600" dirty="0">
                          <a:latin typeface="+mn-ea"/>
                          <a:ea typeface="+mn-ea"/>
                        </a:rPr>
                        <a:t>和</a:t>
                      </a:r>
                      <a:r>
                        <a:rPr lang="en-US" altLang="zh-CN" sz="1600" dirty="0">
                          <a:latin typeface="+mn-ea"/>
                          <a:ea typeface="+mn-ea"/>
                        </a:rPr>
                        <a:t>5</a:t>
                      </a:r>
                      <a:r>
                        <a:rPr lang="zh-CN" altLang="en-US" sz="1600" dirty="0">
                          <a:latin typeface="+mn-ea"/>
                          <a:ea typeface="+mn-ea"/>
                        </a:rPr>
                        <a:t>的倍数</a:t>
                      </a:r>
                    </a:p>
                  </a:txBody>
                  <a:tcPr/>
                </a:tc>
                <a:tc>
                  <a:txBody>
                    <a:bodyPr/>
                    <a:lstStyle/>
                    <a:p>
                      <a:r>
                        <a:rPr lang="en-US" altLang="zh-CN" sz="1600" dirty="0">
                          <a:latin typeface="+mn-ea"/>
                          <a:ea typeface="+mn-ea"/>
                        </a:rPr>
                        <a:t>15</a:t>
                      </a:r>
                      <a:endParaRPr lang="zh-CN" altLang="en-US" sz="1600" dirty="0">
                        <a:latin typeface="+mn-ea"/>
                        <a:ea typeface="+mn-ea"/>
                      </a:endParaRPr>
                    </a:p>
                  </a:txBody>
                  <a:tcPr/>
                </a:tc>
                <a:tc>
                  <a:txBody>
                    <a:bodyPr/>
                    <a:lstStyle/>
                    <a:p>
                      <a:r>
                        <a:rPr lang="en-US" altLang="zh-CN" sz="1600" dirty="0" err="1">
                          <a:latin typeface="+mn-ea"/>
                          <a:ea typeface="+mn-ea"/>
                        </a:rPr>
                        <a:t>FizzBuzz</a:t>
                      </a:r>
                      <a:endParaRPr lang="zh-CN" altLang="en-US" sz="1600" dirty="0">
                        <a:latin typeface="+mn-ea"/>
                        <a:ea typeface="+mn-ea"/>
                      </a:endParaRPr>
                    </a:p>
                  </a:txBody>
                  <a:tcPr/>
                </a:tc>
                <a:extLst>
                  <a:ext uri="{0D108BD9-81ED-4DB2-BD59-A6C34878D82A}">
                    <a16:rowId xmlns:a16="http://schemas.microsoft.com/office/drawing/2014/main" val="10003"/>
                  </a:ext>
                </a:extLst>
              </a:tr>
              <a:tr h="362348">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zh-CN" sz="1600" dirty="0">
                          <a:latin typeface="+mn-ea"/>
                          <a:ea typeface="+mn-ea"/>
                        </a:rPr>
                        <a:t>Others</a:t>
                      </a:r>
                      <a:endParaRPr lang="zh-CN" altLang="en-US" sz="1600" dirty="0">
                        <a:latin typeface="+mn-ea"/>
                        <a:ea typeface="+mn-ea"/>
                      </a:endParaRPr>
                    </a:p>
                  </a:txBody>
                  <a:tcPr/>
                </a:tc>
                <a:tc>
                  <a:txBody>
                    <a:bodyPr/>
                    <a:lstStyle/>
                    <a:p>
                      <a:r>
                        <a:rPr lang="en-US" altLang="zh-CN" sz="1600" dirty="0">
                          <a:latin typeface="+mn-ea"/>
                          <a:ea typeface="+mn-ea"/>
                        </a:rPr>
                        <a:t>1,2</a:t>
                      </a:r>
                      <a:endParaRPr lang="zh-CN" altLang="en-US" sz="1600" dirty="0">
                        <a:latin typeface="+mn-ea"/>
                        <a:ea typeface="+mn-ea"/>
                      </a:endParaRPr>
                    </a:p>
                  </a:txBody>
                  <a:tcPr/>
                </a:tc>
                <a:tc>
                  <a:txBody>
                    <a:bodyPr/>
                    <a:lstStyle/>
                    <a:p>
                      <a:r>
                        <a:rPr lang="en-US" altLang="zh-CN" sz="1600" dirty="0">
                          <a:latin typeface="+mn-ea"/>
                          <a:ea typeface="+mn-ea"/>
                        </a:rPr>
                        <a:t>1,2</a:t>
                      </a:r>
                      <a:endParaRPr lang="zh-CN" altLang="en-US" sz="1600" dirty="0">
                        <a:latin typeface="+mn-ea"/>
                        <a:ea typeface="+mn-ea"/>
                      </a:endParaRPr>
                    </a:p>
                  </a:txBody>
                  <a:tcPr/>
                </a:tc>
                <a:extLst>
                  <a:ext uri="{0D108BD9-81ED-4DB2-BD59-A6C34878D82A}">
                    <a16:rowId xmlns:a16="http://schemas.microsoft.com/office/drawing/2014/main" val="10004"/>
                  </a:ext>
                </a:extLst>
              </a:tr>
            </a:tbl>
          </a:graphicData>
        </a:graphic>
      </p:graphicFrame>
      <p:sp>
        <p:nvSpPr>
          <p:cNvPr id="16" name="圆角矩形 15"/>
          <p:cNvSpPr/>
          <p:nvPr/>
        </p:nvSpPr>
        <p:spPr bwMode="auto">
          <a:xfrm>
            <a:off x="2722083" y="1096625"/>
            <a:ext cx="1616499"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编写测试用例</a:t>
            </a:r>
          </a:p>
        </p:txBody>
      </p:sp>
      <p:sp>
        <p:nvSpPr>
          <p:cNvPr id="17" name="圆角矩形 16"/>
          <p:cNvSpPr/>
          <p:nvPr/>
        </p:nvSpPr>
        <p:spPr bwMode="auto">
          <a:xfrm>
            <a:off x="4747783" y="1099742"/>
            <a:ext cx="1616499"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执行测试用例</a:t>
            </a:r>
          </a:p>
        </p:txBody>
      </p:sp>
      <p:cxnSp>
        <p:nvCxnSpPr>
          <p:cNvPr id="18" name="直接箭头连接符 17"/>
          <p:cNvCxnSpPr>
            <a:stCxn id="16" idx="3"/>
            <a:endCxn id="17" idx="1"/>
          </p:cNvCxnSpPr>
          <p:nvPr/>
        </p:nvCxnSpPr>
        <p:spPr bwMode="auto">
          <a:xfrm>
            <a:off x="4338582" y="1399953"/>
            <a:ext cx="409201" cy="3117"/>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流程图: 决策 18"/>
          <p:cNvSpPr/>
          <p:nvPr/>
        </p:nvSpPr>
        <p:spPr bwMode="auto">
          <a:xfrm>
            <a:off x="7318307" y="890826"/>
            <a:ext cx="2627400" cy="1017307"/>
          </a:xfrm>
          <a:prstGeom prst="flowChartDecision">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测试用例期望失败</a:t>
            </a:r>
          </a:p>
        </p:txBody>
      </p:sp>
      <p:sp>
        <p:nvSpPr>
          <p:cNvPr id="20" name="圆角矩形 19"/>
          <p:cNvSpPr/>
          <p:nvPr/>
        </p:nvSpPr>
        <p:spPr bwMode="auto">
          <a:xfrm>
            <a:off x="1873680" y="3277595"/>
            <a:ext cx="922451"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写实现</a:t>
            </a:r>
          </a:p>
        </p:txBody>
      </p:sp>
      <p:sp>
        <p:nvSpPr>
          <p:cNvPr id="21" name="圆角矩形 20"/>
          <p:cNvSpPr/>
          <p:nvPr/>
        </p:nvSpPr>
        <p:spPr bwMode="auto">
          <a:xfrm>
            <a:off x="3734932" y="3277594"/>
            <a:ext cx="1616499"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执行测试用例</a:t>
            </a:r>
          </a:p>
        </p:txBody>
      </p:sp>
      <p:sp>
        <p:nvSpPr>
          <p:cNvPr id="22" name="流程图: 决策 21"/>
          <p:cNvSpPr/>
          <p:nvPr/>
        </p:nvSpPr>
        <p:spPr bwMode="auto">
          <a:xfrm>
            <a:off x="6169595" y="3069754"/>
            <a:ext cx="2627400" cy="1017307"/>
          </a:xfrm>
          <a:prstGeom prst="flowChartDecision">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测试通过</a:t>
            </a:r>
          </a:p>
        </p:txBody>
      </p:sp>
      <p:sp>
        <p:nvSpPr>
          <p:cNvPr id="23" name="圆角矩形 22"/>
          <p:cNvSpPr/>
          <p:nvPr/>
        </p:nvSpPr>
        <p:spPr bwMode="auto">
          <a:xfrm>
            <a:off x="1026214" y="1098766"/>
            <a:ext cx="1060227"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接口定义</a:t>
            </a:r>
          </a:p>
        </p:txBody>
      </p:sp>
      <p:cxnSp>
        <p:nvCxnSpPr>
          <p:cNvPr id="24" name="直接箭头连接符 23"/>
          <p:cNvCxnSpPr>
            <a:stCxn id="23" idx="3"/>
            <a:endCxn id="16" idx="1"/>
          </p:cNvCxnSpPr>
          <p:nvPr/>
        </p:nvCxnSpPr>
        <p:spPr bwMode="auto">
          <a:xfrm flipV="1">
            <a:off x="2086441" y="1399953"/>
            <a:ext cx="635642" cy="214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stCxn id="17" idx="3"/>
            <a:endCxn id="19" idx="1"/>
          </p:cNvCxnSpPr>
          <p:nvPr/>
        </p:nvCxnSpPr>
        <p:spPr bwMode="auto">
          <a:xfrm flipV="1">
            <a:off x="6364282" y="1399480"/>
            <a:ext cx="954025" cy="359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连接符 25"/>
          <p:cNvCxnSpPr>
            <a:stCxn id="19" idx="0"/>
            <a:endCxn id="16" idx="0"/>
          </p:cNvCxnSpPr>
          <p:nvPr/>
        </p:nvCxnSpPr>
        <p:spPr bwMode="auto">
          <a:xfrm rot="16200000" flipH="1" flipV="1">
            <a:off x="5978270" y="-1557112"/>
            <a:ext cx="205799" cy="5101674"/>
          </a:xfrm>
          <a:prstGeom prst="bentConnector3">
            <a:avLst>
              <a:gd name="adj1" fmla="val -111079"/>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肘形连接符 26"/>
          <p:cNvCxnSpPr>
            <a:stCxn id="19" idx="2"/>
            <a:endCxn id="20" idx="1"/>
          </p:cNvCxnSpPr>
          <p:nvPr/>
        </p:nvCxnSpPr>
        <p:spPr bwMode="auto">
          <a:xfrm rot="5400000">
            <a:off x="4416449" y="-634635"/>
            <a:ext cx="1672790" cy="6758327"/>
          </a:xfrm>
          <a:prstGeom prst="bentConnector4">
            <a:avLst>
              <a:gd name="adj1" fmla="val 40933"/>
              <a:gd name="adj2" fmla="val 103382"/>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p:cNvCxnSpPr>
            <a:stCxn id="20" idx="3"/>
            <a:endCxn id="21" idx="1"/>
          </p:cNvCxnSpPr>
          <p:nvPr/>
        </p:nvCxnSpPr>
        <p:spPr bwMode="auto">
          <a:xfrm flipV="1">
            <a:off x="2796131" y="3580922"/>
            <a:ext cx="938801" cy="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stCxn id="21" idx="3"/>
            <a:endCxn id="22" idx="1"/>
          </p:cNvCxnSpPr>
          <p:nvPr/>
        </p:nvCxnSpPr>
        <p:spPr bwMode="auto">
          <a:xfrm flipV="1">
            <a:off x="5351431" y="3578408"/>
            <a:ext cx="818164" cy="2514"/>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29"/>
          <p:cNvCxnSpPr>
            <a:stCxn id="22" idx="2"/>
            <a:endCxn id="20" idx="2"/>
          </p:cNvCxnSpPr>
          <p:nvPr/>
        </p:nvCxnSpPr>
        <p:spPr bwMode="auto">
          <a:xfrm rot="5400000" flipH="1">
            <a:off x="4807695" y="1411462"/>
            <a:ext cx="202811" cy="5148389"/>
          </a:xfrm>
          <a:prstGeom prst="bentConnector3">
            <a:avLst>
              <a:gd name="adj1" fmla="val -112716"/>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圆角矩形 30"/>
          <p:cNvSpPr/>
          <p:nvPr/>
        </p:nvSpPr>
        <p:spPr bwMode="auto">
          <a:xfrm>
            <a:off x="9474170" y="3277594"/>
            <a:ext cx="1060227" cy="606655"/>
          </a:xfrm>
          <a:prstGeom prst="roundRect">
            <a:avLst/>
          </a:prstGeom>
          <a:solidFill>
            <a:srgbClr val="0185CF"/>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1500" b="1" dirty="0">
                <a:solidFill>
                  <a:schemeClr val="bg1"/>
                </a:solidFill>
                <a:latin typeface="+mn-ea"/>
                <a:ea typeface="+mn-ea"/>
                <a:cs typeface="宋体" charset="-122"/>
              </a:rPr>
              <a:t>完成</a:t>
            </a:r>
          </a:p>
        </p:txBody>
      </p:sp>
      <p:cxnSp>
        <p:nvCxnSpPr>
          <p:cNvPr id="32" name="直接箭头连接符 31"/>
          <p:cNvCxnSpPr>
            <a:stCxn id="22" idx="3"/>
            <a:endCxn id="31" idx="1"/>
          </p:cNvCxnSpPr>
          <p:nvPr/>
        </p:nvCxnSpPr>
        <p:spPr bwMode="auto">
          <a:xfrm>
            <a:off x="8796995" y="3578408"/>
            <a:ext cx="677175" cy="2514"/>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p:cNvSpPr txBox="1"/>
          <p:nvPr/>
        </p:nvSpPr>
        <p:spPr>
          <a:xfrm>
            <a:off x="4945459" y="2268847"/>
            <a:ext cx="296876" cy="369332"/>
          </a:xfrm>
          <a:prstGeom prst="rect">
            <a:avLst/>
          </a:prstGeom>
          <a:noFill/>
        </p:spPr>
        <p:txBody>
          <a:bodyPr wrap="none" rtlCol="0">
            <a:spAutoFit/>
          </a:bodyPr>
          <a:lstStyle/>
          <a:p>
            <a:r>
              <a:rPr lang="en-US" altLang="zh-CN" dirty="0"/>
              <a:t>Y</a:t>
            </a:r>
            <a:endParaRPr lang="zh-CN" altLang="en-US" dirty="0"/>
          </a:p>
        </p:txBody>
      </p:sp>
      <p:sp>
        <p:nvSpPr>
          <p:cNvPr id="34" name="文本框 33"/>
          <p:cNvSpPr txBox="1"/>
          <p:nvPr/>
        </p:nvSpPr>
        <p:spPr>
          <a:xfrm>
            <a:off x="4873451" y="3997039"/>
            <a:ext cx="333746" cy="369332"/>
          </a:xfrm>
          <a:prstGeom prst="rect">
            <a:avLst/>
          </a:prstGeom>
          <a:noFill/>
        </p:spPr>
        <p:txBody>
          <a:bodyPr wrap="none" rtlCol="0">
            <a:spAutoFit/>
          </a:bodyPr>
          <a:lstStyle/>
          <a:p>
            <a:r>
              <a:rPr lang="en-US" altLang="zh-CN" dirty="0"/>
              <a:t>N</a:t>
            </a:r>
            <a:endParaRPr lang="zh-CN" altLang="en-US" dirty="0"/>
          </a:p>
        </p:txBody>
      </p:sp>
      <p:sp>
        <p:nvSpPr>
          <p:cNvPr id="35" name="文本框 34"/>
          <p:cNvSpPr txBox="1"/>
          <p:nvPr/>
        </p:nvSpPr>
        <p:spPr>
          <a:xfrm>
            <a:off x="8977907" y="3204951"/>
            <a:ext cx="296876" cy="369332"/>
          </a:xfrm>
          <a:prstGeom prst="rect">
            <a:avLst/>
          </a:prstGeom>
          <a:noFill/>
        </p:spPr>
        <p:txBody>
          <a:bodyPr wrap="none" rtlCol="0">
            <a:spAutoFit/>
          </a:bodyPr>
          <a:lstStyle/>
          <a:p>
            <a:r>
              <a:rPr lang="en-US" altLang="zh-CN" dirty="0"/>
              <a:t>Y</a:t>
            </a:r>
            <a:endParaRPr lang="zh-CN" altLang="en-US" dirty="0"/>
          </a:p>
        </p:txBody>
      </p:sp>
      <p:graphicFrame>
        <p:nvGraphicFramePr>
          <p:cNvPr id="36" name="表格 35"/>
          <p:cNvGraphicFramePr>
            <a:graphicFrameLocks noGrp="1"/>
          </p:cNvGraphicFramePr>
          <p:nvPr>
            <p:extLst>
              <p:ext uri="{D42A27DB-BD31-4B8C-83A1-F6EECF244321}">
                <p14:modId xmlns:p14="http://schemas.microsoft.com/office/powerpoint/2010/main" val="3969881526"/>
              </p:ext>
            </p:extLst>
          </p:nvPr>
        </p:nvGraphicFramePr>
        <p:xfrm>
          <a:off x="7385937" y="4479161"/>
          <a:ext cx="2784310" cy="1840185"/>
        </p:xfrm>
        <a:graphic>
          <a:graphicData uri="http://schemas.openxmlformats.org/drawingml/2006/table">
            <a:tbl>
              <a:tblPr firstRow="1" bandRow="1">
                <a:tableStyleId>{00A15C55-8517-42AA-B614-E9B94910E393}</a:tableStyleId>
              </a:tblPr>
              <a:tblGrid>
                <a:gridCol w="1392155">
                  <a:extLst>
                    <a:ext uri="{9D8B030D-6E8A-4147-A177-3AD203B41FA5}">
                      <a16:colId xmlns:a16="http://schemas.microsoft.com/office/drawing/2014/main" val="20000"/>
                    </a:ext>
                  </a:extLst>
                </a:gridCol>
                <a:gridCol w="1392155">
                  <a:extLst>
                    <a:ext uri="{9D8B030D-6E8A-4147-A177-3AD203B41FA5}">
                      <a16:colId xmlns:a16="http://schemas.microsoft.com/office/drawing/2014/main" val="20001"/>
                    </a:ext>
                  </a:extLst>
                </a:gridCol>
              </a:tblGrid>
              <a:tr h="390793">
                <a:tc>
                  <a:txBody>
                    <a:bodyPr/>
                    <a:lstStyle/>
                    <a:p>
                      <a:pPr algn="ctr"/>
                      <a:r>
                        <a:rPr lang="zh-CN" altLang="en-US" sz="1800" dirty="0">
                          <a:latin typeface="+mn-ea"/>
                          <a:ea typeface="+mn-ea"/>
                        </a:rPr>
                        <a:t>边界值</a:t>
                      </a:r>
                    </a:p>
                  </a:txBody>
                  <a:tcPr anchor="ctr">
                    <a:solidFill>
                      <a:schemeClr val="accent4">
                        <a:lumMod val="75000"/>
                      </a:schemeClr>
                    </a:solidFill>
                  </a:tcPr>
                </a:tc>
                <a:tc>
                  <a:txBody>
                    <a:bodyPr/>
                    <a:lstStyle/>
                    <a:p>
                      <a:pPr algn="ctr"/>
                      <a:r>
                        <a:rPr lang="zh-CN" altLang="en-US" sz="1800" dirty="0">
                          <a:latin typeface="+mn-ea"/>
                          <a:ea typeface="+mn-ea"/>
                        </a:rPr>
                        <a:t>输出结果</a:t>
                      </a:r>
                    </a:p>
                  </a:txBody>
                  <a:tcPr anchor="ctr">
                    <a:solidFill>
                      <a:schemeClr val="accent4">
                        <a:lumMod val="75000"/>
                      </a:schemeClr>
                    </a:solidFill>
                  </a:tcPr>
                </a:tc>
                <a:extLst>
                  <a:ext uri="{0D108BD9-81ED-4DB2-BD59-A6C34878D82A}">
                    <a16:rowId xmlns:a16="http://schemas.microsoft.com/office/drawing/2014/main" val="10000"/>
                  </a:ext>
                </a:extLst>
              </a:tr>
              <a:tr h="362348">
                <a:tc>
                  <a:txBody>
                    <a:bodyPr/>
                    <a:lstStyle/>
                    <a:p>
                      <a:r>
                        <a:rPr lang="zh-CN" altLang="en-US" sz="1600" dirty="0">
                          <a:latin typeface="+mn-ea"/>
                          <a:ea typeface="+mn-ea"/>
                        </a:rPr>
                        <a:t>无效值</a:t>
                      </a:r>
                    </a:p>
                  </a:txBody>
                  <a:tcPr/>
                </a:tc>
                <a:tc>
                  <a:txBody>
                    <a:bodyPr/>
                    <a:lstStyle/>
                    <a:p>
                      <a:r>
                        <a:rPr lang="en-US" altLang="zh-CN" sz="1600" dirty="0">
                          <a:latin typeface="+mn-ea"/>
                          <a:ea typeface="+mn-ea"/>
                        </a:rPr>
                        <a:t>Error</a:t>
                      </a:r>
                      <a:endParaRPr lang="zh-CN" altLang="en-US" sz="1600" dirty="0">
                        <a:latin typeface="+mn-ea"/>
                        <a:ea typeface="+mn-ea"/>
                      </a:endParaRPr>
                    </a:p>
                  </a:txBody>
                  <a:tcPr/>
                </a:tc>
                <a:extLst>
                  <a:ext uri="{0D108BD9-81ED-4DB2-BD59-A6C34878D82A}">
                    <a16:rowId xmlns:a16="http://schemas.microsoft.com/office/drawing/2014/main" val="10001"/>
                  </a:ext>
                </a:extLst>
              </a:tr>
              <a:tr h="362348">
                <a:tc>
                  <a:txBody>
                    <a:bodyPr/>
                    <a:lstStyle/>
                    <a:p>
                      <a:r>
                        <a:rPr lang="en-US" altLang="zh-CN" sz="1600" dirty="0">
                          <a:latin typeface="+mn-ea"/>
                          <a:ea typeface="+mn-ea"/>
                        </a:rPr>
                        <a:t>…</a:t>
                      </a:r>
                      <a:endParaRPr lang="zh-CN" altLang="en-US" sz="1600" dirty="0">
                        <a:latin typeface="+mn-ea"/>
                        <a:ea typeface="+mn-ea"/>
                      </a:endParaRPr>
                    </a:p>
                  </a:txBody>
                  <a:tcPr/>
                </a:tc>
                <a:tc>
                  <a:txBody>
                    <a:bodyPr/>
                    <a:lstStyle/>
                    <a:p>
                      <a:endParaRPr lang="zh-CN" altLang="en-US" sz="1600" dirty="0">
                        <a:latin typeface="+mn-ea"/>
                        <a:ea typeface="+mn-ea"/>
                      </a:endParaRPr>
                    </a:p>
                  </a:txBody>
                  <a:tcPr/>
                </a:tc>
                <a:extLst>
                  <a:ext uri="{0D108BD9-81ED-4DB2-BD59-A6C34878D82A}">
                    <a16:rowId xmlns:a16="http://schemas.microsoft.com/office/drawing/2014/main" val="10002"/>
                  </a:ext>
                </a:extLst>
              </a:tr>
              <a:tr h="362348">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zh-CN" altLang="en-US" sz="1600" dirty="0">
                        <a:latin typeface="+mn-ea"/>
                        <a:ea typeface="+mn-ea"/>
                      </a:endParaRPr>
                    </a:p>
                  </a:txBody>
                  <a:tcPr/>
                </a:tc>
                <a:tc>
                  <a:txBody>
                    <a:bodyPr/>
                    <a:lstStyle/>
                    <a:p>
                      <a:endParaRPr lang="zh-CN" altLang="en-US" sz="1600" dirty="0">
                        <a:latin typeface="+mn-ea"/>
                        <a:ea typeface="+mn-ea"/>
                      </a:endParaRPr>
                    </a:p>
                  </a:txBody>
                  <a:tcPr/>
                </a:tc>
                <a:extLst>
                  <a:ext uri="{0D108BD9-81ED-4DB2-BD59-A6C34878D82A}">
                    <a16:rowId xmlns:a16="http://schemas.microsoft.com/office/drawing/2014/main" val="10003"/>
                  </a:ext>
                </a:extLst>
              </a:tr>
              <a:tr h="362348">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zh-CN" altLang="en-US" sz="1600" dirty="0">
                        <a:latin typeface="+mn-ea"/>
                        <a:ea typeface="+mn-ea"/>
                      </a:endParaRPr>
                    </a:p>
                  </a:txBody>
                  <a:tcPr/>
                </a:tc>
                <a:tc>
                  <a:txBody>
                    <a:bodyPr/>
                    <a:lstStyle/>
                    <a:p>
                      <a:endParaRPr lang="zh-CN" altLang="en-US" sz="1600" dirty="0">
                        <a:latin typeface="+mn-ea"/>
                        <a:ea typeface="+mn-ea"/>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06485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lide Number"/>
          <p:cNvSpPr txBox="1">
            <a:spLocks noGrp="1"/>
          </p:cNvSpPr>
          <p:nvPr>
            <p:ph type="sldNum" sz="quarter" idx="2"/>
          </p:nvPr>
        </p:nvSpPr>
        <p:spPr>
          <a:xfrm>
            <a:off x="734478" y="6404289"/>
            <a:ext cx="127030" cy="1270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
        <p:nvSpPr>
          <p:cNvPr id="833" name="Rectangle 2"/>
          <p:cNvSpPr txBox="1">
            <a:spLocks noGrp="1"/>
          </p:cNvSpPr>
          <p:nvPr>
            <p:ph type="title"/>
          </p:nvPr>
        </p:nvSpPr>
        <p:spPr>
          <a:prstGeom prst="rect">
            <a:avLst/>
          </a:prstGeom>
        </p:spPr>
        <p:txBody>
          <a:bodyPr>
            <a:normAutofit fontScale="90000"/>
          </a:bodyPr>
          <a:lstStyle>
            <a:lvl1pPr>
              <a:defRPr>
                <a:latin typeface="Microsoft YaHei"/>
                <a:ea typeface="Microsoft YaHei"/>
                <a:cs typeface="Microsoft YaHei"/>
                <a:sym typeface="Microsoft YaHei"/>
              </a:defRPr>
            </a:lvl1pPr>
          </a:lstStyle>
          <a:p>
            <a:r>
              <a:rPr lang="zh-CN" altLang="en-US" dirty="0"/>
              <a:t>练习时间</a:t>
            </a:r>
            <a:endParaRPr dirty="0"/>
          </a:p>
        </p:txBody>
      </p:sp>
    </p:spTree>
    <p:extLst>
      <p:ext uri="{BB962C8B-B14F-4D97-AF65-F5344CB8AC3E}">
        <p14:creationId xmlns:p14="http://schemas.microsoft.com/office/powerpoint/2010/main" val="322747369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lide Number"/>
          <p:cNvSpPr txBox="1">
            <a:spLocks noGrp="1"/>
          </p:cNvSpPr>
          <p:nvPr>
            <p:ph type="sldNum" sz="quarter" idx="2"/>
          </p:nvPr>
        </p:nvSpPr>
        <p:spPr>
          <a:xfrm>
            <a:off x="734478" y="6404289"/>
            <a:ext cx="127030" cy="1270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833" name="Rectangle 2"/>
          <p:cNvSpPr txBox="1">
            <a:spLocks noGrp="1"/>
          </p:cNvSpPr>
          <p:nvPr>
            <p:ph type="title"/>
          </p:nvPr>
        </p:nvSpPr>
        <p:spPr>
          <a:prstGeom prst="rect">
            <a:avLst/>
          </a:prstGeom>
        </p:spPr>
        <p:txBody>
          <a:bodyPr>
            <a:normAutofit fontScale="90000"/>
          </a:bodyPr>
          <a:lstStyle>
            <a:lvl1pPr>
              <a:defRPr>
                <a:latin typeface="Microsoft YaHei"/>
                <a:ea typeface="Microsoft YaHei"/>
                <a:cs typeface="Microsoft YaHei"/>
                <a:sym typeface="Microsoft YaHei"/>
              </a:defRPr>
            </a:lvl1pPr>
          </a:lstStyle>
          <a:p>
            <a:r>
              <a:rPr lang="zh-CN" altLang="en-US" dirty="0"/>
              <a:t>分享互动</a:t>
            </a:r>
            <a:endParaRPr dirty="0"/>
          </a:p>
        </p:txBody>
      </p:sp>
    </p:spTree>
    <p:extLst>
      <p:ext uri="{BB962C8B-B14F-4D97-AF65-F5344CB8AC3E}">
        <p14:creationId xmlns:p14="http://schemas.microsoft.com/office/powerpoint/2010/main" val="147422837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FizzBuzz</a:t>
            </a:r>
            <a:r>
              <a:rPr lang="zh-CN" altLang="en-US" dirty="0"/>
              <a:t>练习</a:t>
            </a:r>
            <a:r>
              <a:rPr lang="en-US" altLang="zh-CN" dirty="0"/>
              <a:t>—</a:t>
            </a:r>
            <a:r>
              <a:rPr lang="zh-CN" altLang="en-US" dirty="0"/>
              <a:t>扩展需求</a:t>
            </a:r>
            <a:r>
              <a:rPr lang="en-US" altLang="zh-CN" dirty="0"/>
              <a:t>1</a:t>
            </a:r>
            <a:endParaRPr lang="zh-CN" altLang="en-US" dirty="0"/>
          </a:p>
        </p:txBody>
      </p:sp>
      <p:sp>
        <p:nvSpPr>
          <p:cNvPr id="3" name="内容占位符 2"/>
          <p:cNvSpPr>
            <a:spLocks noGrp="1"/>
          </p:cNvSpPr>
          <p:nvPr>
            <p:ph idx="1"/>
          </p:nvPr>
        </p:nvSpPr>
        <p:spPr/>
        <p:txBody>
          <a:bodyPr>
            <a:normAutofit/>
          </a:bodyPr>
          <a:lstStyle/>
          <a:p>
            <a:pPr defTabSz="355600">
              <a:buFont typeface="Wingdings" panose="05000000000000000000" pitchFamily="2" charset="2"/>
              <a:buChar char="n"/>
              <a:defRPr sz="2400">
                <a:solidFill>
                  <a:srgbClr val="000000"/>
                </a:solidFill>
                <a:latin typeface="+mn-lt"/>
                <a:ea typeface="+mn-ea"/>
                <a:cs typeface="+mn-cs"/>
                <a:sym typeface="Helvetica"/>
              </a:defRPr>
            </a:pPr>
            <a:r>
              <a:rPr lang="zh-CN" altLang="en-US" dirty="0">
                <a:solidFill>
                  <a:srgbClr val="000000"/>
                </a:solidFill>
                <a:sym typeface="Helvetica"/>
              </a:rPr>
              <a:t>你是一名体育老师，在某次课距离下课还有五分钟时，你决定搞一个游戏。此时有</a:t>
            </a:r>
            <a:r>
              <a:rPr lang="en-US" altLang="zh-CN" dirty="0">
                <a:latin typeface="Helvetica Neue"/>
                <a:ea typeface="Helvetica Neue"/>
                <a:cs typeface="Helvetica Neue"/>
                <a:sym typeface="Helvetica Neue"/>
              </a:rPr>
              <a:t>200</a:t>
            </a:r>
            <a:r>
              <a:rPr lang="zh-CN" altLang="en-US" dirty="0">
                <a:solidFill>
                  <a:srgbClr val="000000"/>
                </a:solidFill>
                <a:sym typeface="Helvetica"/>
              </a:rPr>
              <a:t>名学生在上课。游戏的规则是：</a:t>
            </a:r>
            <a:endParaRPr lang="zh-CN" altLang="en-US" dirty="0">
              <a:latin typeface="Helvetica Neue"/>
              <a:ea typeface="Helvetica Neue"/>
              <a:cs typeface="Helvetica Neue"/>
              <a:sym typeface="Helvetica Neue"/>
            </a:endParaRPr>
          </a:p>
          <a:p>
            <a:pPr defTabSz="355600">
              <a:defRPr sz="2400">
                <a:solidFill>
                  <a:srgbClr val="000000"/>
                </a:solidFill>
                <a:latin typeface="Helvetica Neue"/>
                <a:ea typeface="Helvetica Neue"/>
                <a:cs typeface="Helvetica Neue"/>
                <a:sym typeface="Helvetica Neue"/>
              </a:defRPr>
            </a:pPr>
            <a:endParaRPr lang="zh-CN" altLang="en-US" dirty="0">
              <a:latin typeface="Helvetica Neue"/>
              <a:ea typeface="Helvetica Neue"/>
              <a:cs typeface="Helvetica Neue"/>
              <a:sym typeface="Helvetica Neue"/>
            </a:endParaRPr>
          </a:p>
          <a:p>
            <a:pPr marL="0" indent="0" defTabSz="355600">
              <a:buNone/>
              <a:defRPr sz="2400">
                <a:solidFill>
                  <a:srgbClr val="000000"/>
                </a:solidFill>
                <a:latin typeface="+mn-lt"/>
                <a:ea typeface="+mn-ea"/>
                <a:cs typeface="+mn-cs"/>
                <a:sym typeface="Helvetica"/>
              </a:defRPr>
            </a:pPr>
            <a:r>
              <a:rPr lang="en-US" altLang="zh-CN" dirty="0">
                <a:latin typeface="Helvetica Neue"/>
                <a:ea typeface="Helvetica Neue"/>
                <a:cs typeface="Helvetica Neue"/>
                <a:sym typeface="Helvetica Neue"/>
              </a:rPr>
              <a:t>   1. </a:t>
            </a:r>
            <a:r>
              <a:rPr lang="zh-CN" altLang="en-US" b="0" dirty="0">
                <a:solidFill>
                  <a:srgbClr val="000000"/>
                </a:solidFill>
                <a:sym typeface="Helvetica"/>
              </a:rPr>
              <a:t>让所有学生拍成一队，然后按顺序报数</a:t>
            </a:r>
            <a:endParaRPr lang="zh-CN" altLang="en-US" b="0" dirty="0">
              <a:latin typeface="Helvetica Neue"/>
              <a:ea typeface="Helvetica Neue"/>
              <a:cs typeface="Helvetica Neue"/>
              <a:sym typeface="Helvetica Neue"/>
            </a:endParaRPr>
          </a:p>
          <a:p>
            <a:pPr marL="0" indent="0" defTabSz="355600">
              <a:buNone/>
              <a:defRPr sz="2400">
                <a:solidFill>
                  <a:srgbClr val="000000"/>
                </a:solidFill>
                <a:latin typeface="+mn-lt"/>
                <a:ea typeface="+mn-ea"/>
                <a:cs typeface="+mn-cs"/>
                <a:sym typeface="Helvetica"/>
              </a:defRPr>
            </a:pPr>
            <a:r>
              <a:rPr lang="en-US" altLang="zh-CN" b="0" dirty="0">
                <a:latin typeface="Helvetica Neue"/>
                <a:ea typeface="Helvetica Neue"/>
                <a:cs typeface="Helvetica Neue"/>
                <a:sym typeface="Helvetica Neue"/>
              </a:rPr>
              <a:t>   2. </a:t>
            </a:r>
            <a:r>
              <a:rPr lang="zh-CN" altLang="en-US" b="0" dirty="0">
                <a:solidFill>
                  <a:srgbClr val="000000"/>
                </a:solidFill>
                <a:sym typeface="Helvetica"/>
              </a:rPr>
              <a:t>学生报数时，如果所报数字是</a:t>
            </a:r>
            <a:r>
              <a:rPr lang="en-US" altLang="zh-CN" b="0" dirty="0">
                <a:latin typeface="Helvetica Neue"/>
                <a:ea typeface="Helvetica Neue"/>
                <a:cs typeface="Helvetica Neue"/>
                <a:sym typeface="Helvetica Neue"/>
              </a:rPr>
              <a:t>3</a:t>
            </a:r>
            <a:r>
              <a:rPr lang="zh-CN" altLang="en-US" b="0" dirty="0">
                <a:solidFill>
                  <a:srgbClr val="000000"/>
                </a:solidFill>
                <a:sym typeface="Helvetica"/>
              </a:rPr>
              <a:t>的倍数，那么不能说该数字，而要说</a:t>
            </a:r>
            <a:r>
              <a:rPr lang="en-US" altLang="zh-CN" b="0" dirty="0">
                <a:latin typeface="Helvetica Neue"/>
                <a:ea typeface="Helvetica Neue"/>
                <a:cs typeface="Helvetica Neue"/>
                <a:sym typeface="Helvetica Neue"/>
              </a:rPr>
              <a:t>Fizz</a:t>
            </a:r>
            <a:endParaRPr lang="en-US" altLang="zh-CN" b="0" dirty="0">
              <a:solidFill>
                <a:srgbClr val="00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000000"/>
                </a:solidFill>
                <a:sym typeface="Helvetica"/>
              </a:rPr>
              <a:t>      </a:t>
            </a:r>
            <a:r>
              <a:rPr lang="zh-CN" altLang="en-US" b="0" dirty="0">
                <a:solidFill>
                  <a:srgbClr val="000000"/>
                </a:solidFill>
                <a:sym typeface="Helvetica"/>
              </a:rPr>
              <a:t>如果所报数字是</a:t>
            </a:r>
            <a:r>
              <a:rPr lang="en-US" altLang="zh-CN" b="0" dirty="0">
                <a:latin typeface="Helvetica Neue"/>
                <a:ea typeface="Helvetica Neue"/>
                <a:cs typeface="Helvetica Neue"/>
                <a:sym typeface="Helvetica Neue"/>
              </a:rPr>
              <a:t>5</a:t>
            </a:r>
            <a:r>
              <a:rPr lang="zh-CN" altLang="en-US" b="0" dirty="0">
                <a:solidFill>
                  <a:srgbClr val="000000"/>
                </a:solidFill>
                <a:sym typeface="Helvetica"/>
              </a:rPr>
              <a:t>的倍数，那么要说</a:t>
            </a:r>
            <a:r>
              <a:rPr lang="en-US" altLang="zh-CN" b="0" dirty="0">
                <a:latin typeface="Helvetica Neue"/>
                <a:ea typeface="Helvetica Neue"/>
                <a:cs typeface="Helvetica Neue"/>
                <a:sym typeface="Helvetica Neue"/>
              </a:rPr>
              <a:t>Buzz</a:t>
            </a:r>
            <a:r>
              <a:rPr lang="zh-CN" altLang="en-US" b="0" dirty="0">
                <a:solidFill>
                  <a:srgbClr val="000000"/>
                </a:solidFill>
                <a:sym typeface="Helvetica"/>
              </a:rPr>
              <a:t>；</a:t>
            </a:r>
            <a:r>
              <a:rPr lang="zh-CN" altLang="en-US" b="0" dirty="0">
                <a:solidFill>
                  <a:srgbClr val="FF0000"/>
                </a:solidFill>
                <a:sym typeface="Helvetica"/>
              </a:rPr>
              <a:t>如果所报数字是第</a:t>
            </a:r>
            <a:r>
              <a:rPr lang="en-US" altLang="zh-CN" b="0" dirty="0">
                <a:solidFill>
                  <a:srgbClr val="FF0000"/>
                </a:solidFill>
                <a:latin typeface="Helvetica Neue"/>
                <a:ea typeface="Helvetica Neue"/>
                <a:cs typeface="Helvetica Neue"/>
                <a:sym typeface="Helvetica Neue"/>
              </a:rPr>
              <a:t>7</a:t>
            </a:r>
            <a:r>
              <a:rPr lang="zh-CN" altLang="en-US" b="0" dirty="0">
                <a:solidFill>
                  <a:srgbClr val="FF0000"/>
                </a:solidFill>
                <a:sym typeface="Helvetica"/>
              </a:rPr>
              <a:t>的倍数，那</a:t>
            </a:r>
            <a:endParaRPr lang="en-US" altLang="zh-CN" b="0" dirty="0">
              <a:solidFill>
                <a:srgbClr val="FF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FF0000"/>
                </a:solidFill>
                <a:sym typeface="Helvetica"/>
              </a:rPr>
              <a:t>      </a:t>
            </a:r>
            <a:r>
              <a:rPr lang="zh-CN" altLang="en-US" b="0" dirty="0">
                <a:solidFill>
                  <a:srgbClr val="FF0000"/>
                </a:solidFill>
                <a:sym typeface="Helvetica"/>
              </a:rPr>
              <a:t>么要说</a:t>
            </a:r>
            <a:r>
              <a:rPr lang="en-US" altLang="zh-CN" b="0" dirty="0">
                <a:solidFill>
                  <a:srgbClr val="FF0000"/>
                </a:solidFill>
                <a:latin typeface="Helvetica Neue"/>
                <a:ea typeface="Helvetica Neue"/>
                <a:cs typeface="Helvetica Neue"/>
                <a:sym typeface="Helvetica Neue"/>
              </a:rPr>
              <a:t>Whizz</a:t>
            </a:r>
            <a:endParaRPr lang="zh-CN" altLang="en-US" b="0" dirty="0">
              <a:latin typeface="Helvetica Neue"/>
              <a:ea typeface="Helvetica Neue"/>
              <a:cs typeface="Helvetica Neue"/>
              <a:sym typeface="Helvetica Neue"/>
            </a:endParaRPr>
          </a:p>
          <a:p>
            <a:pPr marL="0" indent="0" defTabSz="355600">
              <a:buNone/>
              <a:defRPr sz="2400">
                <a:solidFill>
                  <a:srgbClr val="000000"/>
                </a:solidFill>
                <a:latin typeface="+mn-lt"/>
                <a:ea typeface="+mn-ea"/>
                <a:cs typeface="+mn-cs"/>
                <a:sym typeface="Helvetica"/>
              </a:defRPr>
            </a:pPr>
            <a:r>
              <a:rPr lang="en-US" altLang="zh-CN" b="0" dirty="0">
                <a:latin typeface="Helvetica Neue"/>
                <a:ea typeface="Helvetica Neue"/>
                <a:cs typeface="Helvetica Neue"/>
                <a:sym typeface="Helvetica Neue"/>
              </a:rPr>
              <a:t>   3. </a:t>
            </a:r>
            <a:r>
              <a:rPr lang="zh-CN" altLang="en-US" b="0" dirty="0">
                <a:solidFill>
                  <a:srgbClr val="000000"/>
                </a:solidFill>
                <a:sym typeface="Helvetica"/>
              </a:rPr>
              <a:t>学生报数时，如果所报数字同时是两个特殊数的倍数情况下，也要特殊处</a:t>
            </a:r>
            <a:endParaRPr lang="en-US" altLang="zh-CN" b="0" dirty="0">
              <a:solidFill>
                <a:srgbClr val="00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000000"/>
                </a:solidFill>
                <a:sym typeface="Helvetica"/>
              </a:rPr>
              <a:t>      </a:t>
            </a:r>
            <a:r>
              <a:rPr lang="zh-CN" altLang="en-US" b="0" dirty="0">
                <a:solidFill>
                  <a:srgbClr val="000000"/>
                </a:solidFill>
                <a:sym typeface="Helvetica"/>
              </a:rPr>
              <a:t>理，比如</a:t>
            </a:r>
            <a:r>
              <a:rPr lang="en-US" altLang="zh-CN" b="0" dirty="0">
                <a:solidFill>
                  <a:srgbClr val="000000"/>
                </a:solidFill>
                <a:sym typeface="Helvetica"/>
              </a:rPr>
              <a:t>3</a:t>
            </a:r>
            <a:r>
              <a:rPr lang="zh-CN" altLang="en-US" b="0" dirty="0">
                <a:solidFill>
                  <a:srgbClr val="000000"/>
                </a:solidFill>
                <a:sym typeface="Helvetica"/>
              </a:rPr>
              <a:t>和</a:t>
            </a:r>
            <a:r>
              <a:rPr lang="en-US" altLang="zh-CN" b="0" dirty="0">
                <a:solidFill>
                  <a:srgbClr val="000000"/>
                </a:solidFill>
                <a:sym typeface="Helvetica"/>
              </a:rPr>
              <a:t>5</a:t>
            </a:r>
            <a:r>
              <a:rPr lang="zh-CN" altLang="en-US" b="0" dirty="0">
                <a:solidFill>
                  <a:srgbClr val="000000"/>
                </a:solidFill>
                <a:sym typeface="Helvetica"/>
              </a:rPr>
              <a:t>的倍数，那么不能说该数字，而是要说</a:t>
            </a:r>
            <a:r>
              <a:rPr lang="en-US" altLang="zh-CN" b="0" dirty="0" err="1">
                <a:latin typeface="Helvetica Neue"/>
                <a:ea typeface="Helvetica Neue"/>
                <a:cs typeface="Helvetica Neue"/>
                <a:sym typeface="Helvetica Neue"/>
              </a:rPr>
              <a:t>FizzBuzz</a:t>
            </a:r>
            <a:r>
              <a:rPr lang="zh-CN" altLang="en-US" b="0" dirty="0">
                <a:latin typeface="Helvetica Neue"/>
                <a:ea typeface="Helvetica Neue"/>
                <a:cs typeface="Helvetica Neue"/>
                <a:sym typeface="Helvetica Neue"/>
              </a:rPr>
              <a:t>；</a:t>
            </a:r>
            <a:r>
              <a:rPr lang="zh-CN" altLang="en-US" b="0" dirty="0">
                <a:solidFill>
                  <a:srgbClr val="FF0000"/>
                </a:solidFill>
                <a:sym typeface="Helvetica"/>
              </a:rPr>
              <a:t>以此类推</a:t>
            </a:r>
            <a:endParaRPr lang="en-US" altLang="zh-CN" b="0" dirty="0">
              <a:solidFill>
                <a:srgbClr val="FF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FF0000"/>
                </a:solidFill>
                <a:sym typeface="Helvetica"/>
              </a:rPr>
              <a:t>      </a:t>
            </a:r>
            <a:r>
              <a:rPr lang="zh-CN" altLang="en-US" b="0" dirty="0">
                <a:solidFill>
                  <a:srgbClr val="FF0000"/>
                </a:solidFill>
                <a:sym typeface="Helvetica"/>
              </a:rPr>
              <a:t>，如果同时是三个特殊数的倍数，那么要说</a:t>
            </a:r>
            <a:r>
              <a:rPr lang="en-US" altLang="zh-CN" b="0" dirty="0" err="1">
                <a:solidFill>
                  <a:srgbClr val="FF0000"/>
                </a:solidFill>
                <a:latin typeface="Helvetica Neue"/>
                <a:ea typeface="Helvetica Neue"/>
                <a:cs typeface="Helvetica Neue"/>
                <a:sym typeface="Helvetica Neue"/>
              </a:rPr>
              <a:t>FizzBuzzWhizz</a:t>
            </a:r>
            <a:endParaRPr lang="zh-CN" altLang="en-US" b="0" dirty="0">
              <a:latin typeface="Helvetica Neue"/>
              <a:ea typeface="Helvetica Neue"/>
              <a:cs typeface="Helvetica Neue"/>
              <a:sym typeface="Helvetica Neue"/>
            </a:endParaRPr>
          </a:p>
          <a:p>
            <a:pPr marL="0" indent="0">
              <a:buNone/>
            </a:pPr>
            <a:endParaRPr lang="en-US" altLang="zh-CN"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36</a:t>
            </a:fld>
            <a:endParaRPr lang="en-GB" altLang="zh-CN">
              <a:solidFill>
                <a:srgbClr val="000000"/>
              </a:solidFill>
            </a:endParaRPr>
          </a:p>
        </p:txBody>
      </p:sp>
    </p:spTree>
    <p:extLst>
      <p:ext uri="{BB962C8B-B14F-4D97-AF65-F5344CB8AC3E}">
        <p14:creationId xmlns:p14="http://schemas.microsoft.com/office/powerpoint/2010/main" val="3202543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lide Number"/>
          <p:cNvSpPr txBox="1">
            <a:spLocks noGrp="1"/>
          </p:cNvSpPr>
          <p:nvPr>
            <p:ph type="sldNum" sz="quarter" idx="2"/>
          </p:nvPr>
        </p:nvSpPr>
        <p:spPr>
          <a:xfrm>
            <a:off x="734478" y="6404289"/>
            <a:ext cx="127030" cy="1270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833" name="Rectangle 2"/>
          <p:cNvSpPr txBox="1">
            <a:spLocks noGrp="1"/>
          </p:cNvSpPr>
          <p:nvPr>
            <p:ph type="title"/>
          </p:nvPr>
        </p:nvSpPr>
        <p:spPr>
          <a:prstGeom prst="rect">
            <a:avLst/>
          </a:prstGeom>
        </p:spPr>
        <p:txBody>
          <a:bodyPr>
            <a:normAutofit fontScale="90000"/>
          </a:bodyPr>
          <a:lstStyle>
            <a:lvl1pPr>
              <a:defRPr>
                <a:latin typeface="Microsoft YaHei"/>
                <a:ea typeface="Microsoft YaHei"/>
                <a:cs typeface="Microsoft YaHei"/>
                <a:sym typeface="Microsoft YaHei"/>
              </a:defRPr>
            </a:lvl1pPr>
          </a:lstStyle>
          <a:p>
            <a:r>
              <a:rPr lang="zh-CN" altLang="en-US" dirty="0"/>
              <a:t>练习时间</a:t>
            </a:r>
            <a:endParaRPr dirty="0"/>
          </a:p>
        </p:txBody>
      </p:sp>
    </p:spTree>
    <p:extLst>
      <p:ext uri="{BB962C8B-B14F-4D97-AF65-F5344CB8AC3E}">
        <p14:creationId xmlns:p14="http://schemas.microsoft.com/office/powerpoint/2010/main" val="298704326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FizzBuzz</a:t>
            </a:r>
            <a:r>
              <a:rPr lang="zh-CN" altLang="en-US" dirty="0"/>
              <a:t>练习</a:t>
            </a:r>
            <a:r>
              <a:rPr lang="en-US" altLang="zh-CN" dirty="0"/>
              <a:t>—</a:t>
            </a:r>
            <a:r>
              <a:rPr lang="zh-CN" altLang="en-US" dirty="0"/>
              <a:t>扩展需求</a:t>
            </a:r>
            <a:r>
              <a:rPr lang="en-US" altLang="zh-CN" dirty="0"/>
              <a:t>2</a:t>
            </a:r>
            <a:endParaRPr lang="zh-CN" altLang="en-US" dirty="0"/>
          </a:p>
        </p:txBody>
      </p:sp>
      <p:sp>
        <p:nvSpPr>
          <p:cNvPr id="3" name="内容占位符 2"/>
          <p:cNvSpPr>
            <a:spLocks noGrp="1"/>
          </p:cNvSpPr>
          <p:nvPr>
            <p:ph idx="1"/>
          </p:nvPr>
        </p:nvSpPr>
        <p:spPr/>
        <p:txBody>
          <a:bodyPr>
            <a:normAutofit fontScale="92500" lnSpcReduction="10000"/>
          </a:bodyPr>
          <a:lstStyle/>
          <a:p>
            <a:pPr defTabSz="355600">
              <a:buFont typeface="Wingdings" panose="05000000000000000000" pitchFamily="2" charset="2"/>
              <a:buChar char="n"/>
              <a:defRPr sz="2400">
                <a:solidFill>
                  <a:srgbClr val="000000"/>
                </a:solidFill>
                <a:latin typeface="+mn-lt"/>
                <a:ea typeface="+mn-ea"/>
                <a:cs typeface="+mn-cs"/>
                <a:sym typeface="Helvetica"/>
              </a:defRPr>
            </a:pPr>
            <a:r>
              <a:rPr lang="zh-CN" altLang="en-US" dirty="0">
                <a:solidFill>
                  <a:srgbClr val="000000"/>
                </a:solidFill>
                <a:sym typeface="Helvetica"/>
              </a:rPr>
              <a:t>你是一名体育老师，在某次课距离下课还有五分钟时，你决定搞一个游戏。此时有</a:t>
            </a:r>
            <a:r>
              <a:rPr lang="en-US" altLang="zh-CN" dirty="0">
                <a:latin typeface="Helvetica Neue"/>
                <a:ea typeface="Helvetica Neue"/>
                <a:cs typeface="Helvetica Neue"/>
                <a:sym typeface="Helvetica Neue"/>
              </a:rPr>
              <a:t>200</a:t>
            </a:r>
            <a:r>
              <a:rPr lang="zh-CN" altLang="en-US" dirty="0">
                <a:solidFill>
                  <a:srgbClr val="000000"/>
                </a:solidFill>
                <a:sym typeface="Helvetica"/>
              </a:rPr>
              <a:t>名学生在上课。游戏的规则是：</a:t>
            </a:r>
            <a:endParaRPr lang="zh-CN" altLang="en-US" dirty="0">
              <a:latin typeface="Helvetica Neue"/>
              <a:ea typeface="Helvetica Neue"/>
              <a:cs typeface="Helvetica Neue"/>
              <a:sym typeface="Helvetica Neue"/>
            </a:endParaRPr>
          </a:p>
          <a:p>
            <a:pPr defTabSz="355600">
              <a:defRPr sz="2400">
                <a:solidFill>
                  <a:srgbClr val="000000"/>
                </a:solidFill>
                <a:latin typeface="Helvetica Neue"/>
                <a:ea typeface="Helvetica Neue"/>
                <a:cs typeface="Helvetica Neue"/>
                <a:sym typeface="Helvetica Neue"/>
              </a:defRPr>
            </a:pPr>
            <a:endParaRPr lang="zh-CN" altLang="en-US" dirty="0">
              <a:latin typeface="Helvetica Neue"/>
              <a:ea typeface="Helvetica Neue"/>
              <a:cs typeface="Helvetica Neue"/>
              <a:sym typeface="Helvetica Neue"/>
            </a:endParaRPr>
          </a:p>
          <a:p>
            <a:pPr marL="0" indent="0" defTabSz="355600">
              <a:buNone/>
              <a:defRPr sz="2400">
                <a:solidFill>
                  <a:srgbClr val="000000"/>
                </a:solidFill>
                <a:latin typeface="+mn-lt"/>
                <a:ea typeface="+mn-ea"/>
                <a:cs typeface="+mn-cs"/>
                <a:sym typeface="Helvetica"/>
              </a:defRPr>
            </a:pPr>
            <a:r>
              <a:rPr lang="en-US" altLang="zh-CN" dirty="0">
                <a:latin typeface="Helvetica Neue"/>
                <a:ea typeface="Helvetica Neue"/>
                <a:cs typeface="Helvetica Neue"/>
                <a:sym typeface="Helvetica Neue"/>
              </a:rPr>
              <a:t>   </a:t>
            </a:r>
            <a:r>
              <a:rPr lang="en-US" altLang="zh-CN" b="0" dirty="0">
                <a:latin typeface="Helvetica Neue"/>
                <a:ea typeface="Helvetica Neue"/>
                <a:cs typeface="Helvetica Neue"/>
                <a:sym typeface="Helvetica Neue"/>
              </a:rPr>
              <a:t>1. </a:t>
            </a:r>
            <a:r>
              <a:rPr lang="zh-CN" altLang="en-US" b="0" dirty="0">
                <a:solidFill>
                  <a:srgbClr val="000000"/>
                </a:solidFill>
                <a:sym typeface="Helvetica"/>
              </a:rPr>
              <a:t>让所有学生拍成一队，然后按顺序报数</a:t>
            </a:r>
            <a:endParaRPr lang="zh-CN" altLang="en-US" b="0" dirty="0">
              <a:latin typeface="Helvetica Neue"/>
              <a:ea typeface="Helvetica Neue"/>
              <a:cs typeface="Helvetica Neue"/>
              <a:sym typeface="Helvetica Neue"/>
            </a:endParaRPr>
          </a:p>
          <a:p>
            <a:pPr marL="0" indent="0" defTabSz="355600">
              <a:buNone/>
              <a:defRPr sz="2400">
                <a:solidFill>
                  <a:srgbClr val="000000"/>
                </a:solidFill>
                <a:latin typeface="+mn-lt"/>
                <a:ea typeface="+mn-ea"/>
                <a:cs typeface="+mn-cs"/>
                <a:sym typeface="Helvetica"/>
              </a:defRPr>
            </a:pPr>
            <a:r>
              <a:rPr lang="en-US" altLang="zh-CN" b="0" dirty="0">
                <a:latin typeface="Helvetica Neue"/>
                <a:ea typeface="Helvetica Neue"/>
                <a:cs typeface="Helvetica Neue"/>
                <a:sym typeface="Helvetica Neue"/>
              </a:rPr>
              <a:t>   2. </a:t>
            </a:r>
            <a:r>
              <a:rPr lang="zh-CN" altLang="en-US" b="0" dirty="0">
                <a:solidFill>
                  <a:srgbClr val="000000"/>
                </a:solidFill>
                <a:sym typeface="Helvetica"/>
              </a:rPr>
              <a:t>学生报数时，如果所报数字是</a:t>
            </a:r>
            <a:r>
              <a:rPr lang="en-US" altLang="zh-CN" b="0" dirty="0">
                <a:latin typeface="Helvetica Neue"/>
                <a:ea typeface="Helvetica Neue"/>
                <a:cs typeface="Helvetica Neue"/>
                <a:sym typeface="Helvetica Neue"/>
              </a:rPr>
              <a:t>3</a:t>
            </a:r>
            <a:r>
              <a:rPr lang="zh-CN" altLang="en-US" b="0" dirty="0">
                <a:solidFill>
                  <a:srgbClr val="000000"/>
                </a:solidFill>
                <a:sym typeface="Helvetica"/>
              </a:rPr>
              <a:t>的倍数，那么不能说该数字，而要说</a:t>
            </a:r>
            <a:r>
              <a:rPr lang="en-US" altLang="zh-CN" b="0" dirty="0">
                <a:latin typeface="Helvetica Neue"/>
                <a:ea typeface="Helvetica Neue"/>
                <a:cs typeface="Helvetica Neue"/>
                <a:sym typeface="Helvetica Neue"/>
              </a:rPr>
              <a:t>Fizz</a:t>
            </a:r>
            <a:r>
              <a:rPr lang="zh-CN" altLang="en-US" b="0" dirty="0">
                <a:solidFill>
                  <a:srgbClr val="000000"/>
                </a:solidFill>
                <a:sym typeface="Helvetica"/>
              </a:rPr>
              <a:t>；如果所</a:t>
            </a:r>
            <a:endParaRPr lang="en-US" altLang="zh-CN" b="0" dirty="0">
              <a:solidFill>
                <a:srgbClr val="00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000000"/>
                </a:solidFill>
                <a:sym typeface="Helvetica"/>
              </a:rPr>
              <a:t>      </a:t>
            </a:r>
            <a:r>
              <a:rPr lang="zh-CN" altLang="en-US" b="0" dirty="0">
                <a:solidFill>
                  <a:srgbClr val="000000"/>
                </a:solidFill>
                <a:sym typeface="Helvetica"/>
              </a:rPr>
              <a:t>报数字是</a:t>
            </a:r>
            <a:r>
              <a:rPr lang="en-US" altLang="zh-CN" b="0" dirty="0">
                <a:latin typeface="Helvetica Neue"/>
                <a:ea typeface="Helvetica Neue"/>
                <a:cs typeface="Helvetica Neue"/>
                <a:sym typeface="Helvetica Neue"/>
              </a:rPr>
              <a:t>5</a:t>
            </a:r>
            <a:r>
              <a:rPr lang="zh-CN" altLang="en-US" b="0" dirty="0">
                <a:solidFill>
                  <a:srgbClr val="000000"/>
                </a:solidFill>
                <a:sym typeface="Helvetica"/>
              </a:rPr>
              <a:t>的倍数，那么要说</a:t>
            </a:r>
            <a:r>
              <a:rPr lang="en-US" altLang="zh-CN" b="0" dirty="0">
                <a:latin typeface="Helvetica Neue"/>
                <a:ea typeface="Helvetica Neue"/>
                <a:cs typeface="Helvetica Neue"/>
                <a:sym typeface="Helvetica Neue"/>
              </a:rPr>
              <a:t>Buzz</a:t>
            </a:r>
            <a:r>
              <a:rPr lang="zh-CN" altLang="en-US" b="0" dirty="0">
                <a:solidFill>
                  <a:srgbClr val="000000"/>
                </a:solidFill>
                <a:sym typeface="Helvetica"/>
              </a:rPr>
              <a:t>；</a:t>
            </a:r>
            <a:r>
              <a:rPr lang="zh-CN" altLang="en-US" b="0" dirty="0">
                <a:solidFill>
                  <a:srgbClr val="FF0000"/>
                </a:solidFill>
                <a:sym typeface="Helvetica"/>
              </a:rPr>
              <a:t>如果所报数字是第</a:t>
            </a:r>
            <a:r>
              <a:rPr lang="en-US" altLang="zh-CN" b="0" dirty="0">
                <a:solidFill>
                  <a:srgbClr val="FF0000"/>
                </a:solidFill>
                <a:latin typeface="Helvetica Neue"/>
                <a:ea typeface="Helvetica Neue"/>
                <a:cs typeface="Helvetica Neue"/>
                <a:sym typeface="Helvetica Neue"/>
              </a:rPr>
              <a:t>7</a:t>
            </a:r>
            <a:r>
              <a:rPr lang="zh-CN" altLang="en-US" b="0" dirty="0">
                <a:solidFill>
                  <a:srgbClr val="FF0000"/>
                </a:solidFill>
                <a:sym typeface="Helvetica"/>
              </a:rPr>
              <a:t>的倍数，那么要说</a:t>
            </a:r>
            <a:r>
              <a:rPr lang="en-US" altLang="zh-CN" b="0" dirty="0">
                <a:solidFill>
                  <a:srgbClr val="FF0000"/>
                </a:solidFill>
                <a:latin typeface="Helvetica Neue"/>
                <a:ea typeface="Helvetica Neue"/>
                <a:cs typeface="Helvetica Neue"/>
                <a:sym typeface="Helvetica Neue"/>
              </a:rPr>
              <a:t>Whizz</a:t>
            </a:r>
            <a:endParaRPr lang="zh-CN" altLang="en-US" b="0" dirty="0">
              <a:latin typeface="Helvetica Neue"/>
              <a:ea typeface="Helvetica Neue"/>
              <a:cs typeface="Helvetica Neue"/>
              <a:sym typeface="Helvetica Neue"/>
            </a:endParaRPr>
          </a:p>
          <a:p>
            <a:pPr marL="0" indent="0" defTabSz="355600">
              <a:buNone/>
              <a:defRPr sz="2400">
                <a:solidFill>
                  <a:srgbClr val="000000"/>
                </a:solidFill>
                <a:latin typeface="+mn-lt"/>
                <a:ea typeface="+mn-ea"/>
                <a:cs typeface="+mn-cs"/>
                <a:sym typeface="Helvetica"/>
              </a:defRPr>
            </a:pPr>
            <a:r>
              <a:rPr lang="en-US" altLang="zh-CN" b="0" dirty="0">
                <a:latin typeface="Helvetica Neue"/>
                <a:ea typeface="Helvetica Neue"/>
                <a:cs typeface="Helvetica Neue"/>
                <a:sym typeface="Helvetica Neue"/>
              </a:rPr>
              <a:t>   3. </a:t>
            </a:r>
            <a:r>
              <a:rPr lang="zh-CN" altLang="en-US" b="0" dirty="0">
                <a:solidFill>
                  <a:srgbClr val="000000"/>
                </a:solidFill>
                <a:sym typeface="Helvetica"/>
              </a:rPr>
              <a:t>学生报数时，如果所报数字同时是两个特殊数的倍数情况下，也要特殊处理，比</a:t>
            </a:r>
            <a:endParaRPr lang="en-US" altLang="zh-CN" b="0" dirty="0">
              <a:solidFill>
                <a:srgbClr val="00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000000"/>
                </a:solidFill>
                <a:sym typeface="Helvetica"/>
              </a:rPr>
              <a:t>      </a:t>
            </a:r>
            <a:r>
              <a:rPr lang="zh-CN" altLang="en-US" b="0" dirty="0">
                <a:solidFill>
                  <a:srgbClr val="000000"/>
                </a:solidFill>
                <a:sym typeface="Helvetica"/>
              </a:rPr>
              <a:t>如</a:t>
            </a:r>
            <a:r>
              <a:rPr lang="en-US" altLang="zh-CN" b="0" dirty="0">
                <a:solidFill>
                  <a:srgbClr val="000000"/>
                </a:solidFill>
                <a:sym typeface="Helvetica"/>
              </a:rPr>
              <a:t>3</a:t>
            </a:r>
            <a:r>
              <a:rPr lang="zh-CN" altLang="en-US" b="0" dirty="0">
                <a:solidFill>
                  <a:srgbClr val="000000"/>
                </a:solidFill>
                <a:sym typeface="Helvetica"/>
              </a:rPr>
              <a:t>和</a:t>
            </a:r>
            <a:r>
              <a:rPr lang="en-US" altLang="zh-CN" b="0" dirty="0">
                <a:solidFill>
                  <a:srgbClr val="000000"/>
                </a:solidFill>
                <a:sym typeface="Helvetica"/>
              </a:rPr>
              <a:t>5</a:t>
            </a:r>
            <a:r>
              <a:rPr lang="zh-CN" altLang="en-US" b="0" dirty="0">
                <a:solidFill>
                  <a:srgbClr val="000000"/>
                </a:solidFill>
                <a:sym typeface="Helvetica"/>
              </a:rPr>
              <a:t>的倍数，那么不能说该数字，而是要说</a:t>
            </a:r>
            <a:r>
              <a:rPr lang="en-US" altLang="zh-CN" b="0" dirty="0" err="1">
                <a:latin typeface="Helvetica Neue"/>
                <a:ea typeface="Helvetica Neue"/>
                <a:cs typeface="Helvetica Neue"/>
                <a:sym typeface="Helvetica Neue"/>
              </a:rPr>
              <a:t>FizzBuzz</a:t>
            </a:r>
            <a:r>
              <a:rPr lang="zh-CN" altLang="en-US" b="0" dirty="0">
                <a:latin typeface="Helvetica Neue"/>
                <a:ea typeface="Helvetica Neue"/>
                <a:cs typeface="Helvetica Neue"/>
                <a:sym typeface="Helvetica Neue"/>
              </a:rPr>
              <a:t>；</a:t>
            </a:r>
            <a:r>
              <a:rPr lang="zh-CN" altLang="en-US" b="0" dirty="0">
                <a:solidFill>
                  <a:srgbClr val="FF0000"/>
                </a:solidFill>
                <a:sym typeface="Helvetica"/>
              </a:rPr>
              <a:t>以此类推，如果同时是</a:t>
            </a:r>
            <a:endParaRPr lang="en-US" altLang="zh-CN" b="0" dirty="0">
              <a:solidFill>
                <a:srgbClr val="FF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FF0000"/>
                </a:solidFill>
                <a:sym typeface="Helvetica"/>
              </a:rPr>
              <a:t>      </a:t>
            </a:r>
            <a:r>
              <a:rPr lang="zh-CN" altLang="en-US" b="0" dirty="0">
                <a:solidFill>
                  <a:srgbClr val="FF0000"/>
                </a:solidFill>
                <a:sym typeface="Helvetica"/>
              </a:rPr>
              <a:t>三个特殊数的倍数，那么要说</a:t>
            </a:r>
            <a:r>
              <a:rPr lang="en-US" altLang="zh-CN" b="0" dirty="0" err="1">
                <a:solidFill>
                  <a:srgbClr val="FF0000"/>
                </a:solidFill>
                <a:latin typeface="Helvetica Neue"/>
                <a:ea typeface="Helvetica Neue"/>
                <a:cs typeface="Helvetica Neue"/>
                <a:sym typeface="Helvetica Neue"/>
              </a:rPr>
              <a:t>FizzBuzzWhizz</a:t>
            </a:r>
            <a:endParaRPr lang="en-US" altLang="zh-CN" b="0" dirty="0">
              <a:solidFill>
                <a:srgbClr val="000000"/>
              </a:solidFill>
              <a:sym typeface="Helvetica"/>
            </a:endParaRPr>
          </a:p>
          <a:p>
            <a:pPr marL="0" indent="0" defTabSz="355600">
              <a:buNone/>
              <a:defRPr sz="2400">
                <a:solidFill>
                  <a:srgbClr val="000000"/>
                </a:solidFill>
                <a:latin typeface="+mn-lt"/>
                <a:ea typeface="+mn-ea"/>
                <a:cs typeface="+mn-cs"/>
                <a:sym typeface="Helvetica"/>
              </a:defRPr>
            </a:pPr>
            <a:r>
              <a:rPr lang="en-US" altLang="zh-CN" b="0" dirty="0">
                <a:solidFill>
                  <a:srgbClr val="0000FF"/>
                </a:solidFill>
                <a:latin typeface="Helvetica Neue"/>
                <a:ea typeface="Helvetica Neue"/>
                <a:cs typeface="Helvetica Neue"/>
                <a:sym typeface="Helvetica Neue"/>
              </a:rPr>
              <a:t>    4. </a:t>
            </a:r>
            <a:r>
              <a:rPr lang="zh-CN" altLang="en-US" b="0" dirty="0">
                <a:solidFill>
                  <a:srgbClr val="0000FF"/>
                </a:solidFill>
                <a:cs typeface="Arial"/>
                <a:sym typeface="Arial"/>
              </a:rPr>
              <a:t>学生报数时，如果所报数字包含了</a:t>
            </a:r>
            <a:r>
              <a:rPr lang="en-US" altLang="zh-CN" b="0" dirty="0">
                <a:solidFill>
                  <a:srgbClr val="0000FF"/>
                </a:solidFill>
                <a:cs typeface="Arial"/>
                <a:sym typeface="Arial"/>
              </a:rPr>
              <a:t>3</a:t>
            </a:r>
            <a:r>
              <a:rPr lang="zh-CN" altLang="en-US" b="0" dirty="0">
                <a:solidFill>
                  <a:srgbClr val="0000FF"/>
                </a:solidFill>
                <a:cs typeface="Arial"/>
                <a:sym typeface="Arial"/>
              </a:rPr>
              <a:t>，那么也不能说该数字，而是要说相应的单</a:t>
            </a:r>
            <a:endParaRPr lang="en-US" altLang="zh-CN" b="0" dirty="0">
              <a:solidFill>
                <a:srgbClr val="0000FF"/>
              </a:solidFill>
              <a:cs typeface="Arial"/>
              <a:sym typeface="Arial"/>
            </a:endParaRPr>
          </a:p>
          <a:p>
            <a:pPr marL="0" indent="0" defTabSz="355600">
              <a:buNone/>
              <a:defRPr sz="2400">
                <a:solidFill>
                  <a:srgbClr val="000000"/>
                </a:solidFill>
                <a:latin typeface="+mn-lt"/>
                <a:ea typeface="+mn-ea"/>
                <a:cs typeface="+mn-cs"/>
                <a:sym typeface="Helvetica"/>
              </a:defRPr>
            </a:pPr>
            <a:r>
              <a:rPr lang="en-US" altLang="zh-CN" b="0" dirty="0">
                <a:solidFill>
                  <a:srgbClr val="0000FF"/>
                </a:solidFill>
                <a:cs typeface="Arial"/>
                <a:sym typeface="Arial"/>
              </a:rPr>
              <a:t>       </a:t>
            </a:r>
            <a:r>
              <a:rPr lang="zh-CN" altLang="en-US" b="0" dirty="0">
                <a:solidFill>
                  <a:srgbClr val="0000FF"/>
                </a:solidFill>
                <a:cs typeface="Arial"/>
                <a:sym typeface="Arial"/>
              </a:rPr>
              <a:t>词，比如要报</a:t>
            </a:r>
            <a:r>
              <a:rPr lang="en-US" altLang="zh-CN" b="0" dirty="0">
                <a:solidFill>
                  <a:srgbClr val="0000FF"/>
                </a:solidFill>
                <a:cs typeface="Helvetica Neue"/>
                <a:sym typeface="Helvetica Neue"/>
              </a:rPr>
              <a:t>13</a:t>
            </a:r>
            <a:r>
              <a:rPr lang="zh-CN" altLang="en-US" b="0" dirty="0">
                <a:solidFill>
                  <a:srgbClr val="0000FF"/>
                </a:solidFill>
                <a:cs typeface="Arial"/>
                <a:sym typeface="Arial"/>
              </a:rPr>
              <a:t>的同学应该说</a:t>
            </a:r>
            <a:r>
              <a:rPr lang="en-US" altLang="zh-CN" b="0" dirty="0">
                <a:solidFill>
                  <a:srgbClr val="0000FF"/>
                </a:solidFill>
                <a:cs typeface="Helvetica Neue"/>
                <a:sym typeface="Helvetica Neue"/>
              </a:rPr>
              <a:t>Fizz</a:t>
            </a:r>
          </a:p>
          <a:p>
            <a:pPr marL="0" indent="0" defTabSz="355600">
              <a:buNone/>
              <a:defRPr sz="2400">
                <a:solidFill>
                  <a:srgbClr val="000000"/>
                </a:solidFill>
                <a:latin typeface="+mn-lt"/>
                <a:ea typeface="+mn-ea"/>
                <a:cs typeface="+mn-cs"/>
                <a:sym typeface="Helvetica"/>
              </a:defRPr>
            </a:pPr>
            <a:r>
              <a:rPr lang="en-US" altLang="zh-CN" b="0">
                <a:solidFill>
                  <a:srgbClr val="0000FF"/>
                </a:solidFill>
                <a:sym typeface="Helvetica"/>
              </a:rPr>
              <a:t>    5</a:t>
            </a:r>
            <a:r>
              <a:rPr lang="en-US" altLang="zh-CN" b="0" dirty="0">
                <a:solidFill>
                  <a:srgbClr val="0000FF"/>
                </a:solidFill>
                <a:sym typeface="Helvetica"/>
              </a:rPr>
              <a:t>. </a:t>
            </a:r>
            <a:r>
              <a:rPr lang="zh-CN" altLang="en-US" b="0" dirty="0">
                <a:solidFill>
                  <a:srgbClr val="0000FF"/>
                </a:solidFill>
                <a:sym typeface="Helvetica"/>
              </a:rPr>
              <a:t>如果数字中包含了</a:t>
            </a:r>
            <a:r>
              <a:rPr lang="en-US" altLang="zh-CN" b="0" dirty="0">
                <a:solidFill>
                  <a:srgbClr val="0000FF"/>
                </a:solidFill>
                <a:sym typeface="Helvetica"/>
              </a:rPr>
              <a:t>3</a:t>
            </a:r>
            <a:r>
              <a:rPr lang="zh-CN" altLang="en-US" b="0" dirty="0">
                <a:solidFill>
                  <a:srgbClr val="0000FF"/>
                </a:solidFill>
                <a:sym typeface="Helvetica"/>
              </a:rPr>
              <a:t>，那么忽略规则</a:t>
            </a:r>
            <a:r>
              <a:rPr lang="en-US" altLang="zh-CN" b="0" dirty="0">
                <a:solidFill>
                  <a:srgbClr val="0000FF"/>
                </a:solidFill>
                <a:latin typeface="Helvetica Neue"/>
                <a:ea typeface="Helvetica Neue"/>
                <a:cs typeface="Helvetica Neue"/>
                <a:sym typeface="Helvetica Neue"/>
              </a:rPr>
              <a:t>2</a:t>
            </a:r>
            <a:r>
              <a:rPr lang="zh-CN" altLang="en-US" b="0" dirty="0">
                <a:solidFill>
                  <a:srgbClr val="0000FF"/>
                </a:solidFill>
                <a:sym typeface="Helvetica"/>
              </a:rPr>
              <a:t>和规则</a:t>
            </a:r>
            <a:r>
              <a:rPr lang="en-US" altLang="zh-CN" b="0" dirty="0">
                <a:solidFill>
                  <a:srgbClr val="0000FF"/>
                </a:solidFill>
                <a:latin typeface="Helvetica Neue"/>
                <a:ea typeface="Helvetica Neue"/>
                <a:cs typeface="Helvetica Neue"/>
                <a:sym typeface="Helvetica Neue"/>
              </a:rPr>
              <a:t>3</a:t>
            </a:r>
            <a:r>
              <a:rPr lang="zh-CN" altLang="en-US" b="0" dirty="0">
                <a:solidFill>
                  <a:srgbClr val="0000FF"/>
                </a:solidFill>
                <a:sym typeface="Helvetica"/>
              </a:rPr>
              <a:t>，比如要报</a:t>
            </a:r>
            <a:r>
              <a:rPr lang="en-US" altLang="zh-CN" b="0" dirty="0">
                <a:solidFill>
                  <a:srgbClr val="0000FF"/>
                </a:solidFill>
                <a:latin typeface="Helvetica Neue"/>
                <a:ea typeface="Helvetica Neue"/>
                <a:cs typeface="Helvetica Neue"/>
                <a:sym typeface="Helvetica Neue"/>
              </a:rPr>
              <a:t>35</a:t>
            </a:r>
            <a:r>
              <a:rPr lang="zh-CN" altLang="en-US" b="0" dirty="0">
                <a:solidFill>
                  <a:srgbClr val="0000FF"/>
                </a:solidFill>
                <a:sym typeface="Helvetica"/>
              </a:rPr>
              <a:t>的同学只报</a:t>
            </a:r>
            <a:r>
              <a:rPr lang="en-US" altLang="zh-CN" b="0" dirty="0">
                <a:solidFill>
                  <a:srgbClr val="0000FF"/>
                </a:solidFill>
                <a:latin typeface="Helvetica Neue"/>
                <a:ea typeface="Helvetica Neue"/>
                <a:cs typeface="Helvetica Neue"/>
                <a:sym typeface="Helvetica Neue"/>
              </a:rPr>
              <a:t>Fizz</a:t>
            </a:r>
            <a:endParaRPr lang="en-US" altLang="zh-CN" b="0" dirty="0">
              <a:solidFill>
                <a:srgbClr val="0000FF"/>
              </a:solidFill>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38</a:t>
            </a:fld>
            <a:endParaRPr lang="en-GB" altLang="zh-CN">
              <a:solidFill>
                <a:srgbClr val="000000"/>
              </a:solidFill>
            </a:endParaRPr>
          </a:p>
        </p:txBody>
      </p:sp>
    </p:spTree>
    <p:extLst>
      <p:ext uri="{BB962C8B-B14F-4D97-AF65-F5344CB8AC3E}">
        <p14:creationId xmlns:p14="http://schemas.microsoft.com/office/powerpoint/2010/main" val="395025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lide Number"/>
          <p:cNvSpPr txBox="1">
            <a:spLocks noGrp="1"/>
          </p:cNvSpPr>
          <p:nvPr>
            <p:ph type="sldNum" sz="quarter" idx="2"/>
          </p:nvPr>
        </p:nvSpPr>
        <p:spPr>
          <a:xfrm>
            <a:off x="734478" y="6404289"/>
            <a:ext cx="127030" cy="1270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
        <p:nvSpPr>
          <p:cNvPr id="833" name="Rectangle 2"/>
          <p:cNvSpPr txBox="1">
            <a:spLocks noGrp="1"/>
          </p:cNvSpPr>
          <p:nvPr>
            <p:ph type="title"/>
          </p:nvPr>
        </p:nvSpPr>
        <p:spPr>
          <a:prstGeom prst="rect">
            <a:avLst/>
          </a:prstGeom>
        </p:spPr>
        <p:txBody>
          <a:bodyPr>
            <a:normAutofit fontScale="90000"/>
          </a:bodyPr>
          <a:lstStyle>
            <a:lvl1pPr>
              <a:defRPr>
                <a:latin typeface="Microsoft YaHei"/>
                <a:ea typeface="Microsoft YaHei"/>
                <a:cs typeface="Microsoft YaHei"/>
                <a:sym typeface="Microsoft YaHei"/>
              </a:defRPr>
            </a:lvl1pPr>
          </a:lstStyle>
          <a:p>
            <a:r>
              <a:rPr lang="zh-CN" altLang="en-US" dirty="0"/>
              <a:t>练习时间</a:t>
            </a:r>
            <a:endParaRPr dirty="0"/>
          </a:p>
        </p:txBody>
      </p:sp>
    </p:spTree>
    <p:extLst>
      <p:ext uri="{BB962C8B-B14F-4D97-AF65-F5344CB8AC3E}">
        <p14:creationId xmlns:p14="http://schemas.microsoft.com/office/powerpoint/2010/main" val="17581697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1007796" y="1970952"/>
            <a:ext cx="10179584" cy="4195146"/>
          </a:xfrm>
        </p:spPr>
        <p:txBody>
          <a:bodyPr/>
          <a:lstStyle/>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背景</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软件测试</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开发者测试</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r>
              <a:rPr lang="zh-CN" altLang="en-US" sz="2800" dirty="0">
                <a:solidFill>
                  <a:schemeClr val="tx2"/>
                </a:solidFill>
                <a:latin typeface="微软雅黑" panose="020B0503020204020204" pitchFamily="34" charset="-122"/>
                <a:ea typeface="微软雅黑" panose="020B0503020204020204" pitchFamily="34" charset="-122"/>
              </a:rPr>
              <a:t>实战演练</a:t>
            </a:r>
            <a:endParaRPr lang="en-US" altLang="zh-CN" sz="2800" dirty="0">
              <a:solidFill>
                <a:schemeClr val="tx2"/>
              </a:solidFill>
              <a:latin typeface="微软雅黑" panose="020B0503020204020204" pitchFamily="34" charset="-122"/>
              <a:ea typeface="微软雅黑" panose="020B0503020204020204" pitchFamily="34" charset="-122"/>
            </a:endParaRPr>
          </a:p>
          <a:p>
            <a:pPr indent="-365760">
              <a:lnSpc>
                <a:spcPct val="150000"/>
              </a:lnSpc>
              <a:buClr>
                <a:srgbClr val="C00000"/>
              </a:buClr>
              <a:buSzPct val="100000"/>
              <a:buFont typeface="Arial" panose="020B0604020202020204" pitchFamily="34" charset="0"/>
              <a:buChar char="•"/>
            </a:pPr>
            <a:endParaRPr lang="en-US" altLang="zh-CN" sz="2800" dirty="0">
              <a:solidFill>
                <a:schemeClr val="tx2"/>
              </a:solidFill>
              <a:latin typeface="微软雅黑" panose="020B0503020204020204" pitchFamily="34" charset="-122"/>
              <a:ea typeface="微软雅黑" panose="020B0503020204020204" pitchFamily="34" charset="-122"/>
            </a:endParaRPr>
          </a:p>
        </p:txBody>
      </p:sp>
      <p:sp>
        <p:nvSpPr>
          <p:cNvPr id="7" name="MH_Others_2"/>
          <p:cNvSpPr txBox="1">
            <a:spLocks noChangeArrowheads="1"/>
          </p:cNvSpPr>
          <p:nvPr>
            <p:custDataLst>
              <p:tags r:id="rId1"/>
            </p:custDataLst>
          </p:nvPr>
        </p:nvSpPr>
        <p:spPr bwMode="auto">
          <a:xfrm>
            <a:off x="480963" y="585791"/>
            <a:ext cx="3541194" cy="5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801" b="1" dirty="0">
                <a:solidFill>
                  <a:schemeClr val="accent1"/>
                </a:solidFill>
                <a:latin typeface="微软雅黑" panose="020B0503020204020204" pitchFamily="34" charset="-122"/>
                <a:ea typeface="微软雅黑" panose="020B0503020204020204" pitchFamily="34" charset="-122"/>
              </a:rPr>
              <a:t>目录</a:t>
            </a:r>
          </a:p>
        </p:txBody>
      </p:sp>
      <p:grpSp>
        <p:nvGrpSpPr>
          <p:cNvPr id="8" name="Group 7"/>
          <p:cNvGrpSpPr/>
          <p:nvPr/>
        </p:nvGrpSpPr>
        <p:grpSpPr>
          <a:xfrm>
            <a:off x="0" y="2277666"/>
            <a:ext cx="12195175" cy="172310"/>
            <a:chOff x="0" y="2277666"/>
            <a:chExt cx="12195175" cy="172310"/>
          </a:xfrm>
        </p:grpSpPr>
        <p:sp>
          <p:nvSpPr>
            <p:cNvPr id="9" name="圆角矩形 7"/>
            <p:cNvSpPr>
              <a:spLocks noChangeArrowheads="1"/>
            </p:cNvSpPr>
            <p:nvPr/>
          </p:nvSpPr>
          <p:spPr bwMode="auto">
            <a:xfrm>
              <a:off x="0" y="2277666"/>
              <a:ext cx="912363" cy="172310"/>
            </a:xfrm>
            <a:prstGeom prst="rect">
              <a:avLst/>
            </a:prstGeom>
            <a:gradFill rotWithShape="0">
              <a:gsLst>
                <a:gs pos="0">
                  <a:schemeClr val="accent1"/>
                </a:gs>
                <a:gs pos="100000">
                  <a:schemeClr val="accent2"/>
                </a:gs>
              </a:gsLst>
              <a:lin ang="0"/>
            </a:gradFill>
            <a:ln>
              <a:noFill/>
            </a:ln>
            <a:extLst/>
          </p:spPr>
          <p:txBody>
            <a:bodyPr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sp>
          <p:nvSpPr>
            <p:cNvPr id="10" name="圆角矩形 7"/>
            <p:cNvSpPr>
              <a:spLocks noChangeArrowheads="1"/>
            </p:cNvSpPr>
            <p:nvPr/>
          </p:nvSpPr>
          <p:spPr bwMode="auto">
            <a:xfrm>
              <a:off x="8667175" y="2277666"/>
              <a:ext cx="3528000" cy="172310"/>
            </a:xfrm>
            <a:prstGeom prst="rect">
              <a:avLst/>
            </a:prstGeom>
            <a:gradFill rotWithShape="1">
              <a:gsLst>
                <a:gs pos="0">
                  <a:srgbClr val="990000"/>
                </a:gs>
                <a:gs pos="100000">
                  <a:schemeClr val="accent2"/>
                </a:gs>
              </a:gsLst>
              <a:lin ang="10800000" scaled="1"/>
            </a:gradFill>
            <a:ln>
              <a:noFill/>
            </a:ln>
            <a:extLst/>
          </p:spPr>
          <p:txBody>
            <a:bodyPr wrap="square" lIns="79202" tIns="39602" rIns="79202" bIns="39602" anchor="ctr">
              <a:spAutoFit/>
            </a:bodyPr>
            <a:lstStyle/>
            <a:p>
              <a:pPr defTabSz="801688" eaLnBrk="0" hangingPunct="0">
                <a:spcBef>
                  <a:spcPct val="20000"/>
                </a:spcBef>
                <a:buClr>
                  <a:srgbClr val="990000"/>
                </a:buClr>
                <a:buSzPct val="60000"/>
                <a:buFont typeface="Wingdings" pitchFamily="2" charset="2"/>
                <a:buNone/>
              </a:pPr>
              <a:endParaRPr lang="zh-CN" altLang="en-US" sz="600" dirty="0">
                <a:solidFill>
                  <a:prstClr val="black"/>
                </a:solidFill>
                <a:latin typeface="微软雅黑" pitchFamily="34" charset="-122"/>
                <a:ea typeface="微软雅黑" pitchFamily="34" charset="-122"/>
              </a:endParaRPr>
            </a:p>
          </p:txBody>
        </p:sp>
      </p:grpSp>
      <p:sp>
        <p:nvSpPr>
          <p:cNvPr id="11" name="MH_Others_3"/>
          <p:cNvSpPr/>
          <p:nvPr>
            <p:custDataLst>
              <p:tags r:id="rId2"/>
            </p:custDataLst>
          </p:nvPr>
        </p:nvSpPr>
        <p:spPr>
          <a:xfrm>
            <a:off x="627661" y="1209657"/>
            <a:ext cx="3373798" cy="18340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MH_Others_4"/>
          <p:cNvSpPr/>
          <p:nvPr>
            <p:custDataLst>
              <p:tags r:id="rId3"/>
            </p:custDataLst>
          </p:nvPr>
        </p:nvSpPr>
        <p:spPr>
          <a:xfrm>
            <a:off x="2383044" y="1448847"/>
            <a:ext cx="1618416" cy="10167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右箭头 12"/>
          <p:cNvSpPr/>
          <p:nvPr/>
        </p:nvSpPr>
        <p:spPr>
          <a:xfrm>
            <a:off x="1149590" y="2845921"/>
            <a:ext cx="339485" cy="367849"/>
          </a:xfrm>
          <a:prstGeom prst="rightArrow">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42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187" y="1773610"/>
            <a:ext cx="11332800" cy="3384376"/>
          </a:xfrm>
        </p:spPr>
        <p:txBody>
          <a:bodyPr>
            <a:noAutofit/>
          </a:bodyPr>
          <a:lstStyle/>
          <a:p>
            <a:pPr>
              <a:lnSpc>
                <a:spcPct val="250000"/>
              </a:lnSpc>
            </a:pPr>
            <a:r>
              <a:rPr lang="zh-CN" altLang="en-US" dirty="0"/>
              <a:t>通过演练工程实践，理解开发者测试的基本知识，掌握单元测试技能</a:t>
            </a:r>
            <a:endParaRPr lang="en-US" altLang="zh-CN" dirty="0"/>
          </a:p>
        </p:txBody>
      </p:sp>
      <p:sp>
        <p:nvSpPr>
          <p:cNvPr id="3" name="Title 2"/>
          <p:cNvSpPr>
            <a:spLocks noGrp="1"/>
          </p:cNvSpPr>
          <p:nvPr>
            <p:ph type="title"/>
          </p:nvPr>
        </p:nvSpPr>
        <p:spPr/>
        <p:txBody>
          <a:bodyPr/>
          <a:lstStyle/>
          <a:p>
            <a:r>
              <a:rPr lang="zh-CN" altLang="en-US" dirty="0"/>
              <a:t>期望</a:t>
            </a:r>
          </a:p>
        </p:txBody>
      </p:sp>
    </p:spTree>
    <p:extLst>
      <p:ext uri="{BB962C8B-B14F-4D97-AF65-F5344CB8AC3E}">
        <p14:creationId xmlns:p14="http://schemas.microsoft.com/office/powerpoint/2010/main" val="384891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1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什么是软件测试</a:t>
            </a:r>
          </a:p>
        </p:txBody>
      </p:sp>
      <p:sp>
        <p:nvSpPr>
          <p:cNvPr id="3" name="内容占位符 2"/>
          <p:cNvSpPr>
            <a:spLocks noGrp="1"/>
          </p:cNvSpPr>
          <p:nvPr>
            <p:ph idx="1"/>
          </p:nvPr>
        </p:nvSpPr>
        <p:spPr>
          <a:xfrm>
            <a:off x="619793" y="2277666"/>
            <a:ext cx="11088000" cy="1729445"/>
          </a:xfrm>
        </p:spPr>
        <p:txBody>
          <a:bodyPr/>
          <a:lstStyle/>
          <a:p>
            <a:pPr marL="0" indent="0">
              <a:buNone/>
            </a:pPr>
            <a:r>
              <a:rPr lang="en-US" altLang="zh-CN" b="0" dirty="0"/>
              <a:t>1983</a:t>
            </a:r>
            <a:r>
              <a:rPr lang="zh-CN" altLang="en-US" b="0" dirty="0"/>
              <a:t>年</a:t>
            </a:r>
            <a:r>
              <a:rPr lang="en-US" altLang="zh-CN" b="0" dirty="0"/>
              <a:t>IEEE</a:t>
            </a:r>
            <a:r>
              <a:rPr lang="zh-CN" altLang="en-US" b="0" dirty="0"/>
              <a:t>提出的软件工程术语中对软件测试定义为：</a:t>
            </a:r>
            <a:endParaRPr lang="en-US" altLang="zh-CN" b="0" dirty="0"/>
          </a:p>
          <a:p>
            <a:pPr>
              <a:buFont typeface="Wingdings" panose="05000000000000000000" pitchFamily="2" charset="2"/>
              <a:buChar char="n"/>
            </a:pPr>
            <a:r>
              <a:rPr lang="zh-CN" altLang="en-US" b="0" dirty="0"/>
              <a:t>使用人工或自动的手段来运行或测定某个软件系统的过程</a:t>
            </a:r>
            <a:endParaRPr lang="en-US" altLang="zh-CN" b="0" dirty="0"/>
          </a:p>
          <a:p>
            <a:pPr>
              <a:buFont typeface="Wingdings" panose="05000000000000000000" pitchFamily="2" charset="2"/>
              <a:buChar char="n"/>
            </a:pPr>
            <a:r>
              <a:rPr lang="zh-CN" altLang="en-US" b="0" dirty="0"/>
              <a:t>其目的在于检验它是否满足规定的需求或弄清预期结果与实际结果之间的差别</a:t>
            </a:r>
            <a:endParaRPr lang="en-US" altLang="zh-CN" b="0" dirty="0"/>
          </a:p>
          <a:p>
            <a:pPr marL="0" indent="0">
              <a:buNone/>
            </a:pPr>
            <a:endParaRPr lang="en-US" altLang="zh-CN" b="0" dirty="0"/>
          </a:p>
          <a:p>
            <a:pPr marL="0" indent="0">
              <a:buNone/>
            </a:pPr>
            <a:endParaRPr lang="zh-CN" altLang="en-US"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5</a:t>
            </a:fld>
            <a:endParaRPr lang="en-GB" altLang="zh-CN">
              <a:solidFill>
                <a:srgbClr val="000000"/>
              </a:solidFill>
            </a:endParaRPr>
          </a:p>
        </p:txBody>
      </p:sp>
    </p:spTree>
    <p:extLst>
      <p:ext uri="{BB962C8B-B14F-4D97-AF65-F5344CB8AC3E}">
        <p14:creationId xmlns:p14="http://schemas.microsoft.com/office/powerpoint/2010/main" val="1093454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软件测试分类</a:t>
            </a:r>
          </a:p>
        </p:txBody>
      </p:sp>
      <p:sp>
        <p:nvSpPr>
          <p:cNvPr id="3" name="内容占位符 2"/>
          <p:cNvSpPr>
            <a:spLocks noGrp="1"/>
          </p:cNvSpPr>
          <p:nvPr>
            <p:ph idx="1"/>
          </p:nvPr>
        </p:nvSpPr>
        <p:spPr>
          <a:xfrm>
            <a:off x="590400" y="908261"/>
            <a:ext cx="11088000" cy="4465749"/>
          </a:xfrm>
        </p:spPr>
        <p:txBody>
          <a:bodyPr>
            <a:normAutofit/>
          </a:bodyPr>
          <a:lstStyle/>
          <a:p>
            <a:pPr marL="0" indent="0">
              <a:buNone/>
            </a:pPr>
            <a:r>
              <a:rPr lang="zh-CN" altLang="en-US" sz="2600" b="0" dirty="0">
                <a:solidFill>
                  <a:srgbClr val="0000FF"/>
                </a:solidFill>
              </a:rPr>
              <a:t>从测试过程中程序执行状态角度看</a:t>
            </a:r>
            <a:r>
              <a:rPr lang="zh-CN" altLang="en-US" sz="2600" b="0" dirty="0"/>
              <a:t>，可划分为：</a:t>
            </a:r>
            <a:endParaRPr lang="en-US" altLang="zh-CN" sz="2600" b="0" dirty="0"/>
          </a:p>
          <a:p>
            <a:pPr marL="0" indent="0">
              <a:buNone/>
            </a:pPr>
            <a:endParaRPr lang="en-US" altLang="zh-CN" sz="2600" b="1" dirty="0"/>
          </a:p>
          <a:p>
            <a:pPr>
              <a:buFont typeface="Wingdings" panose="05000000000000000000" pitchFamily="2" charset="2"/>
              <a:buChar char="p"/>
            </a:pPr>
            <a:r>
              <a:rPr lang="zh-CN" altLang="en-US" b="0" dirty="0"/>
              <a:t>静态测试：不运行被测程序，通过分析或检查源代码语句、结构等评估软件中可能存在的问题、缺陷或风险</a:t>
            </a:r>
            <a:endParaRPr lang="en-US" altLang="zh-CN" b="0" dirty="0"/>
          </a:p>
          <a:p>
            <a:pPr marL="0" indent="0">
              <a:buNone/>
            </a:pPr>
            <a:endParaRPr lang="en-US" altLang="zh-CN" b="0" dirty="0"/>
          </a:p>
          <a:p>
            <a:pPr>
              <a:buFont typeface="Wingdings" panose="05000000000000000000" pitchFamily="2" charset="2"/>
              <a:buChar char="p"/>
            </a:pPr>
            <a:r>
              <a:rPr lang="zh-CN" altLang="en-US" b="0" dirty="0"/>
              <a:t>动态测试：运行被测试程序，将程序运行过程数据、结果与预期结果进行比对分析，发现程序存在的功能性问题、效率问题、健壮性等问题；</a:t>
            </a:r>
            <a:endParaRPr lang="en-US" altLang="zh-CN" b="0" dirty="0"/>
          </a:p>
          <a:p>
            <a:pPr marL="0" indent="0">
              <a:buNone/>
            </a:pPr>
            <a:r>
              <a:rPr lang="en-US" altLang="zh-CN" b="0" dirty="0"/>
              <a:t>    </a:t>
            </a:r>
            <a:r>
              <a:rPr lang="zh-CN" altLang="en-US" b="0" dirty="0"/>
              <a:t>通常可分为</a:t>
            </a:r>
            <a:r>
              <a:rPr lang="en-US" altLang="zh-CN" b="0" dirty="0"/>
              <a:t>3</a:t>
            </a:r>
            <a:r>
              <a:rPr lang="zh-CN" altLang="en-US" b="0" dirty="0"/>
              <a:t>个过程：构造测试用例</a:t>
            </a:r>
            <a:r>
              <a:rPr lang="en-US" altLang="zh-CN" b="0" dirty="0">
                <a:sym typeface="Wingdings" panose="05000000000000000000" pitchFamily="2" charset="2"/>
              </a:rPr>
              <a:t></a:t>
            </a:r>
            <a:r>
              <a:rPr lang="zh-CN" altLang="en-US" b="0" dirty="0">
                <a:sym typeface="Wingdings" panose="05000000000000000000" pitchFamily="2" charset="2"/>
              </a:rPr>
              <a:t>执行程序</a:t>
            </a:r>
            <a:r>
              <a:rPr lang="en-US" altLang="zh-CN" b="0" dirty="0">
                <a:sym typeface="Wingdings" panose="05000000000000000000" pitchFamily="2" charset="2"/>
              </a:rPr>
              <a:t></a:t>
            </a:r>
            <a:r>
              <a:rPr lang="zh-CN" altLang="en-US" b="0" dirty="0">
                <a:sym typeface="Wingdings" panose="05000000000000000000" pitchFamily="2" charset="2"/>
              </a:rPr>
              <a:t>分析结果</a:t>
            </a:r>
            <a:endParaRPr lang="en-US" altLang="zh-CN" b="0" dirty="0">
              <a:sym typeface="Wingdings" panose="05000000000000000000" pitchFamily="2" charset="2"/>
            </a:endParaRPr>
          </a:p>
          <a:p>
            <a:pPr>
              <a:buFont typeface="Wingdings" panose="05000000000000000000" pitchFamily="2" charset="2"/>
              <a:buChar char="p"/>
            </a:pPr>
            <a:endParaRPr lang="en-US" altLang="zh-CN"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6</a:t>
            </a:fld>
            <a:endParaRPr lang="en-GB" altLang="zh-CN">
              <a:solidFill>
                <a:srgbClr val="000000"/>
              </a:solidFill>
            </a:endParaRPr>
          </a:p>
        </p:txBody>
      </p:sp>
    </p:spTree>
    <p:extLst>
      <p:ext uri="{BB962C8B-B14F-4D97-AF65-F5344CB8AC3E}">
        <p14:creationId xmlns:p14="http://schemas.microsoft.com/office/powerpoint/2010/main" val="1042025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软件测试分类</a:t>
            </a:r>
          </a:p>
        </p:txBody>
      </p:sp>
      <p:sp>
        <p:nvSpPr>
          <p:cNvPr id="3" name="内容占位符 2"/>
          <p:cNvSpPr>
            <a:spLocks noGrp="1"/>
          </p:cNvSpPr>
          <p:nvPr>
            <p:ph idx="1"/>
          </p:nvPr>
        </p:nvSpPr>
        <p:spPr>
          <a:xfrm>
            <a:off x="590400" y="908261"/>
            <a:ext cx="10619755" cy="5402523"/>
          </a:xfrm>
        </p:spPr>
        <p:txBody>
          <a:bodyPr/>
          <a:lstStyle/>
          <a:p>
            <a:pPr marL="0" indent="0">
              <a:buNone/>
            </a:pPr>
            <a:r>
              <a:rPr lang="zh-CN" altLang="zh-CN" sz="2600" b="0" dirty="0">
                <a:solidFill>
                  <a:srgbClr val="0000FF"/>
                </a:solidFill>
              </a:rPr>
              <a:t>从是否关心软件内部结构和具体实现的角度来看</a:t>
            </a:r>
            <a:r>
              <a:rPr lang="zh-CN" altLang="en-US" sz="2600" b="0" dirty="0"/>
              <a:t>，可划分为：</a:t>
            </a:r>
            <a:endParaRPr lang="en-US" altLang="zh-CN" sz="2600" b="0" dirty="0"/>
          </a:p>
          <a:p>
            <a:pPr marL="0" indent="0">
              <a:buNone/>
            </a:pPr>
            <a:endParaRPr lang="zh-CN" altLang="en-US" sz="2600" b="0" dirty="0"/>
          </a:p>
          <a:p>
            <a:pPr>
              <a:buFont typeface="Wingdings" panose="05000000000000000000" pitchFamily="2" charset="2"/>
              <a:buChar char="p"/>
            </a:pPr>
            <a:r>
              <a:rPr lang="zh-CN" altLang="en-US" b="0" dirty="0">
                <a:sym typeface="Wingdings" panose="05000000000000000000" pitchFamily="2" charset="2"/>
              </a:rPr>
              <a:t>黑盒测试：</a:t>
            </a:r>
            <a:r>
              <a:rPr lang="zh-CN" altLang="zh-CN" b="0" dirty="0"/>
              <a:t>不关心</a:t>
            </a:r>
            <a:r>
              <a:rPr lang="zh-CN" altLang="en-US" b="0" dirty="0"/>
              <a:t>软件的</a:t>
            </a:r>
            <a:r>
              <a:rPr lang="zh-CN" altLang="zh-CN" b="0" dirty="0"/>
              <a:t>内部结构和代码</a:t>
            </a:r>
            <a:r>
              <a:rPr lang="zh-CN" altLang="en-US" b="0" dirty="0"/>
              <a:t>，根据需求规格说明书设计测试用例，并执行检查程序功能是否满足需求规格</a:t>
            </a:r>
            <a:endParaRPr lang="en-US" altLang="zh-CN" b="0" dirty="0"/>
          </a:p>
          <a:p>
            <a:pPr>
              <a:buFont typeface="Wingdings" panose="05000000000000000000" pitchFamily="2" charset="2"/>
              <a:buChar char="p"/>
            </a:pPr>
            <a:endParaRPr lang="en-US" altLang="zh-CN" b="0" dirty="0">
              <a:sym typeface="Wingdings" panose="05000000000000000000" pitchFamily="2" charset="2"/>
            </a:endParaRPr>
          </a:p>
          <a:p>
            <a:pPr>
              <a:buFont typeface="Wingdings" panose="05000000000000000000" pitchFamily="2" charset="2"/>
              <a:buChar char="p"/>
            </a:pPr>
            <a:r>
              <a:rPr lang="zh-CN" altLang="en-US" b="0" dirty="0">
                <a:sym typeface="Wingdings" panose="05000000000000000000" pitchFamily="2" charset="2"/>
              </a:rPr>
              <a:t>白盒测试：分析</a:t>
            </a:r>
            <a:r>
              <a:rPr lang="zh-CN" altLang="en-US" b="0" dirty="0"/>
              <a:t>程序内部逻辑，检测软件内部是否按照设计规格说明书的设定运行</a:t>
            </a:r>
            <a:endParaRPr lang="en-US" altLang="zh-CN" b="0" dirty="0"/>
          </a:p>
          <a:p>
            <a:pPr>
              <a:buFont typeface="Wingdings" panose="05000000000000000000" pitchFamily="2" charset="2"/>
              <a:buChar char="p"/>
            </a:pPr>
            <a:endParaRPr lang="en-US" altLang="zh-CN" b="0" dirty="0">
              <a:sym typeface="Wingdings" panose="05000000000000000000" pitchFamily="2" charset="2"/>
            </a:endParaRPr>
          </a:p>
          <a:p>
            <a:pPr>
              <a:buFont typeface="Wingdings" panose="05000000000000000000" pitchFamily="2" charset="2"/>
              <a:buChar char="p"/>
            </a:pPr>
            <a:r>
              <a:rPr lang="zh-CN" altLang="en-US" b="0" dirty="0">
                <a:sym typeface="Wingdings" panose="05000000000000000000" pitchFamily="2" charset="2"/>
              </a:rPr>
              <a:t>灰盒测试：介于白盒测试和黑盒测试之间</a:t>
            </a:r>
            <a:endParaRPr lang="zh-CN" altLang="en-US" b="0" dirty="0"/>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7</a:t>
            </a:fld>
            <a:endParaRPr lang="en-GB" altLang="zh-CN">
              <a:solidFill>
                <a:srgbClr val="000000"/>
              </a:solidFill>
            </a:endParaRPr>
          </a:p>
        </p:txBody>
      </p:sp>
    </p:spTree>
    <p:extLst>
      <p:ext uri="{BB962C8B-B14F-4D97-AF65-F5344CB8AC3E}">
        <p14:creationId xmlns:p14="http://schemas.microsoft.com/office/powerpoint/2010/main" val="51744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软件测试分类</a:t>
            </a:r>
          </a:p>
        </p:txBody>
      </p:sp>
      <p:sp>
        <p:nvSpPr>
          <p:cNvPr id="3" name="内容占位符 2"/>
          <p:cNvSpPr>
            <a:spLocks noGrp="1"/>
          </p:cNvSpPr>
          <p:nvPr>
            <p:ph idx="1"/>
          </p:nvPr>
        </p:nvSpPr>
        <p:spPr/>
        <p:txBody>
          <a:bodyPr/>
          <a:lstStyle/>
          <a:p>
            <a:pPr marL="0" indent="0">
              <a:buNone/>
            </a:pPr>
            <a:r>
              <a:rPr lang="zh-CN" altLang="zh-CN" sz="2600" b="0" dirty="0">
                <a:solidFill>
                  <a:srgbClr val="0000FF"/>
                </a:solidFill>
              </a:rPr>
              <a:t>按软件开发过程的阶段划分</a:t>
            </a:r>
            <a:r>
              <a:rPr lang="zh-CN" altLang="en-US" sz="2600" b="0" dirty="0"/>
              <a:t>，可划分为：</a:t>
            </a:r>
            <a:endParaRPr lang="en-US" altLang="zh-CN" sz="2600" b="0" dirty="0"/>
          </a:p>
          <a:p>
            <a:pPr marL="0" indent="0">
              <a:buNone/>
            </a:pPr>
            <a:endParaRPr lang="zh-CN" altLang="en-US" sz="2600" b="0" dirty="0"/>
          </a:p>
          <a:p>
            <a:pPr>
              <a:buFont typeface="Wingdings" panose="05000000000000000000" pitchFamily="2" charset="2"/>
              <a:buChar char="p"/>
            </a:pPr>
            <a:r>
              <a:rPr lang="zh-CN" altLang="en-US" b="0" dirty="0">
                <a:sym typeface="Wingdings" panose="05000000000000000000" pitchFamily="2" charset="2"/>
              </a:rPr>
              <a:t>单元测试：软件测试的单元模块（单元模块指某个功能、某个类等）</a:t>
            </a:r>
            <a:endParaRPr lang="en-US" altLang="zh-CN" b="0" dirty="0">
              <a:sym typeface="Wingdings" panose="05000000000000000000" pitchFamily="2" charset="2"/>
            </a:endParaRPr>
          </a:p>
          <a:p>
            <a:pPr>
              <a:buFont typeface="Wingdings" panose="05000000000000000000" pitchFamily="2" charset="2"/>
              <a:buChar char="p"/>
            </a:pPr>
            <a:endParaRPr lang="en-US" altLang="zh-CN" b="0" dirty="0">
              <a:sym typeface="Wingdings" panose="05000000000000000000" pitchFamily="2" charset="2"/>
            </a:endParaRPr>
          </a:p>
          <a:p>
            <a:pPr>
              <a:buFont typeface="Wingdings" panose="05000000000000000000" pitchFamily="2" charset="2"/>
              <a:buChar char="p"/>
            </a:pPr>
            <a:r>
              <a:rPr lang="zh-CN" altLang="en-US" b="0" dirty="0">
                <a:sym typeface="Wingdings" panose="05000000000000000000" pitchFamily="2" charset="2"/>
              </a:rPr>
              <a:t>集成测试：将各个</a:t>
            </a:r>
            <a:r>
              <a:rPr lang="en-US" altLang="zh-CN" b="0" dirty="0">
                <a:sym typeface="Wingdings" panose="05000000000000000000" pitchFamily="2" charset="2"/>
              </a:rPr>
              <a:t>"</a:t>
            </a:r>
            <a:r>
              <a:rPr lang="zh-CN" altLang="en-US" b="0" dirty="0">
                <a:sym typeface="Wingdings" panose="05000000000000000000" pitchFamily="2" charset="2"/>
              </a:rPr>
              <a:t>单元</a:t>
            </a:r>
            <a:r>
              <a:rPr lang="en-US" altLang="zh-CN" b="0" dirty="0">
                <a:sym typeface="Wingdings" panose="05000000000000000000" pitchFamily="2" charset="2"/>
              </a:rPr>
              <a:t>"</a:t>
            </a:r>
            <a:r>
              <a:rPr lang="zh-CN" altLang="en-US" b="0" dirty="0">
                <a:sym typeface="Wingdings" panose="05000000000000000000" pitchFamily="2" charset="2"/>
              </a:rPr>
              <a:t>集成到一起测试是否能正确运行</a:t>
            </a:r>
            <a:endParaRPr lang="en-US" altLang="zh-CN" b="0" dirty="0">
              <a:sym typeface="Wingdings" panose="05000000000000000000" pitchFamily="2" charset="2"/>
            </a:endParaRPr>
          </a:p>
          <a:p>
            <a:pPr>
              <a:buFont typeface="Wingdings" panose="05000000000000000000" pitchFamily="2" charset="2"/>
              <a:buChar char="p"/>
            </a:pPr>
            <a:endParaRPr lang="en-US" altLang="zh-CN" b="0" dirty="0">
              <a:sym typeface="Wingdings" panose="05000000000000000000" pitchFamily="2" charset="2"/>
            </a:endParaRPr>
          </a:p>
          <a:p>
            <a:pPr>
              <a:buFont typeface="Wingdings" panose="05000000000000000000" pitchFamily="2" charset="2"/>
              <a:buChar char="p"/>
            </a:pPr>
            <a:r>
              <a:rPr lang="zh-CN" altLang="en-US" b="0" dirty="0">
                <a:sym typeface="Wingdings" panose="05000000000000000000" pitchFamily="2" charset="2"/>
              </a:rPr>
              <a:t>系统测试：测试软件是否符合系统中的各项需求</a:t>
            </a:r>
            <a:endParaRPr lang="en-US" altLang="zh-CN" b="0" dirty="0">
              <a:sym typeface="Wingdings" panose="05000000000000000000" pitchFamily="2" charset="2"/>
            </a:endParaRPr>
          </a:p>
          <a:p>
            <a:pPr>
              <a:buFont typeface="Wingdings" panose="05000000000000000000" pitchFamily="2" charset="2"/>
              <a:buChar char="p"/>
            </a:pPr>
            <a:endParaRPr lang="en-US" altLang="zh-CN" b="0" dirty="0">
              <a:sym typeface="Wingdings" panose="05000000000000000000" pitchFamily="2" charset="2"/>
            </a:endParaRPr>
          </a:p>
          <a:p>
            <a:pPr>
              <a:buFont typeface="Wingdings" panose="05000000000000000000" pitchFamily="2" charset="2"/>
              <a:buChar char="p"/>
            </a:pPr>
            <a:r>
              <a:rPr lang="zh-CN" altLang="en-US" b="0" dirty="0">
                <a:sym typeface="Wingdings" panose="05000000000000000000" pitchFamily="2" charset="2"/>
              </a:rPr>
              <a:t>验收测试：类似系统测试，但由用户执行</a:t>
            </a:r>
            <a:endParaRPr lang="en-US" altLang="zh-CN" b="0"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8</a:t>
            </a:fld>
            <a:endParaRPr lang="en-GB" altLang="zh-CN">
              <a:solidFill>
                <a:srgbClr val="000000"/>
              </a:solidFill>
            </a:endParaRPr>
          </a:p>
        </p:txBody>
      </p:sp>
    </p:spTree>
    <p:extLst>
      <p:ext uri="{BB962C8B-B14F-4D97-AF65-F5344CB8AC3E}">
        <p14:creationId xmlns:p14="http://schemas.microsoft.com/office/powerpoint/2010/main" val="65399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软件测试分类</a:t>
            </a:r>
          </a:p>
        </p:txBody>
      </p:sp>
      <p:sp>
        <p:nvSpPr>
          <p:cNvPr id="3" name="内容占位符 2"/>
          <p:cNvSpPr>
            <a:spLocks noGrp="1"/>
          </p:cNvSpPr>
          <p:nvPr>
            <p:ph idx="1"/>
          </p:nvPr>
        </p:nvSpPr>
        <p:spPr/>
        <p:txBody>
          <a:bodyPr/>
          <a:lstStyle/>
          <a:p>
            <a:pPr marL="0" indent="0">
              <a:buNone/>
            </a:pPr>
            <a:r>
              <a:rPr lang="zh-CN" altLang="zh-CN" sz="2600" b="0" dirty="0">
                <a:solidFill>
                  <a:srgbClr val="0000FF"/>
                </a:solidFill>
              </a:rPr>
              <a:t>根据测试手段</a:t>
            </a:r>
            <a:r>
              <a:rPr lang="zh-CN" altLang="zh-CN" sz="2600" b="0" dirty="0"/>
              <a:t>，</a:t>
            </a:r>
            <a:r>
              <a:rPr lang="zh-CN" altLang="en-US" sz="2600" b="0" dirty="0"/>
              <a:t>可划分为：</a:t>
            </a:r>
            <a:endParaRPr lang="en-US" altLang="zh-CN" sz="2600" b="0" dirty="0"/>
          </a:p>
          <a:p>
            <a:pPr marL="0" indent="0">
              <a:buNone/>
            </a:pPr>
            <a:endParaRPr lang="zh-CN" altLang="en-US" sz="2600" b="0" dirty="0"/>
          </a:p>
          <a:p>
            <a:pPr>
              <a:buFont typeface="Wingdings" panose="05000000000000000000" pitchFamily="2" charset="2"/>
              <a:buChar char="p"/>
            </a:pPr>
            <a:r>
              <a:rPr lang="zh-CN" altLang="en-US" b="0" dirty="0">
                <a:sym typeface="Wingdings" panose="05000000000000000000" pitchFamily="2" charset="2"/>
              </a:rPr>
              <a:t>手动测试：</a:t>
            </a:r>
            <a:r>
              <a:rPr lang="zh-CN" altLang="zh-CN" b="0" dirty="0"/>
              <a:t>测试过程中需要人工干预和判断</a:t>
            </a:r>
            <a:endParaRPr lang="en-US" altLang="zh-CN" b="0" dirty="0"/>
          </a:p>
          <a:p>
            <a:pPr>
              <a:buFont typeface="Wingdings" panose="05000000000000000000" pitchFamily="2" charset="2"/>
              <a:buChar char="p"/>
            </a:pPr>
            <a:endParaRPr lang="en-US" altLang="zh-CN" b="0" dirty="0">
              <a:sym typeface="Wingdings" panose="05000000000000000000" pitchFamily="2" charset="2"/>
            </a:endParaRPr>
          </a:p>
          <a:p>
            <a:pPr>
              <a:buFont typeface="Wingdings" panose="05000000000000000000" pitchFamily="2" charset="2"/>
              <a:buChar char="p"/>
            </a:pPr>
            <a:r>
              <a:rPr lang="zh-CN" altLang="en-US" b="0" dirty="0">
                <a:sym typeface="Wingdings" panose="05000000000000000000" pitchFamily="2" charset="2"/>
              </a:rPr>
              <a:t>自动化测试：测试过程中基本无需人工干预</a:t>
            </a:r>
            <a:endParaRPr lang="en-US" altLang="zh-CN" b="0" dirty="0">
              <a:sym typeface="Wingdings" panose="05000000000000000000" pitchFamily="2" charset="2"/>
            </a:endParaRPr>
          </a:p>
        </p:txBody>
      </p:sp>
      <p:sp>
        <p:nvSpPr>
          <p:cNvPr id="4" name="日期占位符 3"/>
          <p:cNvSpPr>
            <a:spLocks noGrp="1"/>
          </p:cNvSpPr>
          <p:nvPr>
            <p:ph type="dt" sz="half" idx="10"/>
          </p:nvPr>
        </p:nvSpPr>
        <p:spPr/>
        <p:txBody>
          <a:bodyPr/>
          <a:lstStyle/>
          <a:p>
            <a:pPr>
              <a:defRPr/>
            </a:pPr>
            <a:fld id="{B2A8832E-1023-410A-A24E-2EFF84925146}" type="slidenum">
              <a:rPr lang="de-DE" altLang="zh-CN" smtClean="0">
                <a:solidFill>
                  <a:srgbClr val="000000"/>
                </a:solidFill>
              </a:rPr>
              <a:pPr>
                <a:defRPr/>
              </a:pPr>
              <a:t>9</a:t>
            </a:fld>
            <a:endParaRPr lang="en-GB" altLang="zh-CN">
              <a:solidFill>
                <a:srgbClr val="000000"/>
              </a:solidFill>
            </a:endParaRPr>
          </a:p>
        </p:txBody>
      </p:sp>
    </p:spTree>
    <p:extLst>
      <p:ext uri="{BB962C8B-B14F-4D97-AF65-F5344CB8AC3E}">
        <p14:creationId xmlns:p14="http://schemas.microsoft.com/office/powerpoint/2010/main" val="2166666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72"/>
</p:tagLst>
</file>

<file path=ppt/tags/tag10.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1.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2.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13.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2.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3.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4.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5.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6.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7.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8.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ags/tag9.xml><?xml version="1.0" encoding="utf-8"?>
<p:tagLst xmlns:a="http://schemas.openxmlformats.org/drawingml/2006/main" xmlns:r="http://schemas.openxmlformats.org/officeDocument/2006/relationships" xmlns:p="http://schemas.openxmlformats.org/presentationml/2006/main">
  <p:tag name="MH" val="20150819093941"/>
  <p:tag name="MH_LIBRARY" val="CONTENTS"/>
  <p:tag name="MH_TYPE" val="OTHERS"/>
  <p:tag name="ID" val="545819"/>
</p:tagLst>
</file>

<file path=ppt/theme/theme1.xml><?xml version="1.0" encoding="utf-8"?>
<a:theme xmlns:a="http://schemas.openxmlformats.org/drawingml/2006/main" name="3_Building a better connected world">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中">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989E5C9A-F0E1-47F0-906A-8613D99E0D56}"/>
    </a:ext>
  </a:extLst>
</a:theme>
</file>

<file path=ppt/theme/theme2.xml><?xml version="1.0" encoding="utf-8"?>
<a:theme xmlns:a="http://schemas.openxmlformats.org/drawingml/2006/main" name="Contents">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BD2F447E-BF55-4D3F-ADC9-98065946D707}"/>
    </a:ext>
  </a:extLst>
</a:theme>
</file>

<file path=ppt/theme/theme3.xml><?xml version="1.0" encoding="utf-8"?>
<a:theme xmlns:a="http://schemas.openxmlformats.org/drawingml/2006/main" name="Body">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Huawei_EN">
      <a:majorFont>
        <a:latin typeface="FrutigerNext LT Bold"/>
        <a:ea typeface="微软雅黑"/>
        <a:cs typeface=""/>
      </a:majorFont>
      <a:minorFont>
        <a:latin typeface="FrutigerNext LT Regular"/>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263E36B2-30FB-4C11-8E03-F89D949F676D}"/>
    </a:ext>
  </a:extLst>
</a:theme>
</file>

<file path=ppt/theme/theme4.xml><?xml version="1.0" encoding="utf-8"?>
<a:theme xmlns:a="http://schemas.openxmlformats.org/drawingml/2006/main" name="Thank You">
  <a:themeElements>
    <a:clrScheme name="Huawei_New">
      <a:dk1>
        <a:srgbClr val="000000"/>
      </a:dk1>
      <a:lt1>
        <a:srgbClr val="FFFFFF"/>
      </a:lt1>
      <a:dk2>
        <a:srgbClr val="5E5E5E"/>
      </a:dk2>
      <a:lt2>
        <a:srgbClr val="DDDDDD"/>
      </a:lt2>
      <a:accent1>
        <a:srgbClr val="C00000"/>
      </a:accent1>
      <a:accent2>
        <a:srgbClr val="FF9900"/>
      </a:accent2>
      <a:accent3>
        <a:srgbClr val="00B0F0"/>
      </a:accent3>
      <a:accent4>
        <a:srgbClr val="7CBF33"/>
      </a:accent4>
      <a:accent5>
        <a:srgbClr val="6699FF"/>
      </a:accent5>
      <a:accent6>
        <a:srgbClr val="0070C0"/>
      </a:accent6>
      <a:hlink>
        <a:srgbClr val="FF9900"/>
      </a:hlink>
      <a:folHlink>
        <a:srgbClr val="B2B2B2"/>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_全量版.potx" id="{7677EBA2-0857-4D26-AF51-1F2867987CB3}" vid="{8C249EAC-393A-4F93-BF96-96B87BE3D7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Blank_全量版</Template>
  <TotalTime>9926</TotalTime>
  <Words>4295</Words>
  <Application>Microsoft Office PowerPoint</Application>
  <PresentationFormat>自定义</PresentationFormat>
  <Paragraphs>566</Paragraphs>
  <Slides>41</Slides>
  <Notes>25</Notes>
  <HiddenSlides>0</HiddenSlides>
  <MMClips>0</MMClips>
  <ScaleCrop>false</ScaleCrop>
  <HeadingPairs>
    <vt:vector size="6" baseType="variant">
      <vt:variant>
        <vt:lpstr>已用的字体</vt:lpstr>
      </vt:variant>
      <vt:variant>
        <vt:i4>18</vt:i4>
      </vt:variant>
      <vt:variant>
        <vt:lpstr>主题</vt:lpstr>
      </vt:variant>
      <vt:variant>
        <vt:i4>4</vt:i4>
      </vt:variant>
      <vt:variant>
        <vt:lpstr>幻灯片标题</vt:lpstr>
      </vt:variant>
      <vt:variant>
        <vt:i4>41</vt:i4>
      </vt:variant>
    </vt:vector>
  </HeadingPairs>
  <TitlesOfParts>
    <vt:vector size="63" baseType="lpstr">
      <vt:lpstr>FrutigerNext LT Bold</vt:lpstr>
      <vt:lpstr>FrutigerNext LT Light</vt:lpstr>
      <vt:lpstr>FrutigerNext LT Medium</vt:lpstr>
      <vt:lpstr>FrutigerNext LT Regular</vt:lpstr>
      <vt:lpstr>Helvetica Neue</vt:lpstr>
      <vt:lpstr>MS PGothic</vt:lpstr>
      <vt:lpstr>Yu Gothic UI Light</vt:lpstr>
      <vt:lpstr>黑体</vt:lpstr>
      <vt:lpstr>华文细黑</vt:lpstr>
      <vt:lpstr>宋体</vt:lpstr>
      <vt:lpstr>宋体</vt:lpstr>
      <vt:lpstr>微软雅黑</vt:lpstr>
      <vt:lpstr>微软雅黑</vt:lpstr>
      <vt:lpstr>新宋体</vt:lpstr>
      <vt:lpstr>Arial</vt:lpstr>
      <vt:lpstr>Calibri</vt:lpstr>
      <vt:lpstr>Helvetica</vt:lpstr>
      <vt:lpstr>Wingdings</vt:lpstr>
      <vt:lpstr>3_Building a better connected world</vt:lpstr>
      <vt:lpstr>Contents</vt:lpstr>
      <vt:lpstr>Body</vt:lpstr>
      <vt:lpstr>Thank You</vt:lpstr>
      <vt:lpstr>开发者测试</vt:lpstr>
      <vt:lpstr>PowerPoint 演示文稿</vt:lpstr>
      <vt:lpstr>背景</vt:lpstr>
      <vt:lpstr>PowerPoint 演示文稿</vt:lpstr>
      <vt:lpstr>什么是软件测试</vt:lpstr>
      <vt:lpstr>软件测试分类</vt:lpstr>
      <vt:lpstr>软件测试分类</vt:lpstr>
      <vt:lpstr>软件测试分类</vt:lpstr>
      <vt:lpstr>软件测试分类</vt:lpstr>
      <vt:lpstr>PowerPoint 演示文稿</vt:lpstr>
      <vt:lpstr>开发者测试</vt:lpstr>
      <vt:lpstr>前端发现问题的代价远小于后端</vt:lpstr>
      <vt:lpstr>开发者测试</vt:lpstr>
      <vt:lpstr>测试框架</vt:lpstr>
      <vt:lpstr>测试框架</vt:lpstr>
      <vt:lpstr>测试框架——gtest</vt:lpstr>
      <vt:lpstr>测试框架——gtest</vt:lpstr>
      <vt:lpstr>测试框架——gtest</vt:lpstr>
      <vt:lpstr>测试框架——gtest</vt:lpstr>
      <vt:lpstr>测试框架——gtest</vt:lpstr>
      <vt:lpstr>测试框架——gtest</vt:lpstr>
      <vt:lpstr>测试框架——gtest</vt:lpstr>
      <vt:lpstr>测试设计</vt:lpstr>
      <vt:lpstr>测试设计</vt:lpstr>
      <vt:lpstr>测试设计</vt:lpstr>
      <vt:lpstr>TDD</vt:lpstr>
      <vt:lpstr>TDD是什么</vt:lpstr>
      <vt:lpstr>TDD和早期软件开发</vt:lpstr>
      <vt:lpstr>TDD和早期软件开发</vt:lpstr>
      <vt:lpstr>TDD——如何做</vt:lpstr>
      <vt:lpstr>PowerPoint 演示文稿</vt:lpstr>
      <vt:lpstr>FizzBuzz练习</vt:lpstr>
      <vt:lpstr>演示</vt:lpstr>
      <vt:lpstr>练习时间</vt:lpstr>
      <vt:lpstr>分享互动</vt:lpstr>
      <vt:lpstr>FizzBuzz练习—扩展需求1</vt:lpstr>
      <vt:lpstr>练习时间</vt:lpstr>
      <vt:lpstr>FizzBuzz练习—扩展需求2</vt:lpstr>
      <vt:lpstr>练习时间</vt:lpstr>
      <vt:lpstr>期望</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Lichunhua(ChunhuaLi,stfse)</cp:lastModifiedBy>
  <cp:revision>281</cp:revision>
  <dcterms:created xsi:type="dcterms:W3CDTF">2019-09-09T11:04:32Z</dcterms:created>
  <dcterms:modified xsi:type="dcterms:W3CDTF">2024-01-08T08:51:02Z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(3)tRVcHT4t+/AU+t66DyC1uhCDA22Ikbvq5sfkZXrRy+5DeRm/A7D1xsqXqNm+1G6Aq4El7C6E o4YpEhlRHoiEeAQ0FZK6Fz0Z+rxdlAUy8et7QXdO2B9slPtGoNaCNk9HQcYkDt/moE1vMNoH VS5rmEwaOwOqKjIR71+u09iEh7tJfW1NAADCHfBFKEETMm5YV6E3XdBVx9xyKg2hZtRO0ImB IuxrOx3KsbkSiCZV0nak5</vt:lpwstr>
  </property>
  <property fmtid="{D5CDD505-2E9C-101B-9397-08002B2CF9AE}" pid="3" name="_ms_pID_7253431">
    <vt:lpwstr>SVY3PRcAPPEfeB3wqecJ6vma8ANEyXwyzwEqqK5GtUdcz5UsMce eX71j7WH2iGCBqRFwST/AM0cVIJn0XHgTtN9vfku3zHindAq1Tpkb++774573xz2BVVyAZF0 BB6kF8WeblnKboNDlLhyLxmkfzsLepDtGjto9M2oS+4PzC5d+wbTptiGPEeh5eJm1Ah668bg Ot2i8ZdqoNJ/TiHLuIPvkIARg5vFRRTZ25WCLFVztT</vt:lpwstr>
  </property>
  <property fmtid="{D5CDD505-2E9C-101B-9397-08002B2CF9AE}" pid="4" name="_ms_pID_7253432">
    <vt:lpwstr>KgKxY8J0tAQ79wO0lk00vL4x4+JJKW SpPedKxXO9GXUqW+IKn+rEkwjyN6/YGLqcbRt9UINJriXgdvAKk=</vt:lpwstr>
  </property>
  <property fmtid="{D5CDD505-2E9C-101B-9397-08002B2CF9AE}" pid="5" name="_new_ms_pID_72543">
    <vt:lpwstr>(3)5dwlkgKe99GfHNs+dN+50bQ2+mXIpfUI8f6SlQLcPO6sbOtQ35WSFP4grkquwWXvZLt5Wn8i
5PRlgDPwICtdJ4OuYV9EwK2gqhAr6fwPv2SR2rZxE6CWqn+m74DwZ6ahVx+scRkzNph/BCtw
Dceb9o1GmWaAUiXmNDzX+ZB8hhB59fUpEz+VW4vqPZrF31wccJU1gLYJ6ruxcH0HPMDmVZJa
NUrMa6x7JbTz1X91Ta</vt:lpwstr>
  </property>
  <property fmtid="{D5CDD505-2E9C-101B-9397-08002B2CF9AE}" pid="6" name="_new_ms_pID_725431">
    <vt:lpwstr>l8M0mAfL0/sOT6+FeBL6/PdBiKHOPP2KYy8PWg1As0q3xBhhZwUZgm
638H75es9Q9tYhw+GmqeIokg+JFBlUALvsmbcG7vsXb9zmqy1qP8MXSa7CyAeUfD44zoXjaa
iWGE9TY96QSBRhVpuonXTus6OVZs5dT2yQlrtLHrM+k5yxig508KFL010vQgqX9mBzP4/Opg
hQezgZaQnquv8ZhsoLfhyDFJTugv4CPb9Vln</vt:lpwstr>
  </property>
  <property fmtid="{D5CDD505-2E9C-101B-9397-08002B2CF9AE}" pid="7" name="_new_ms_pID_725432">
    <vt:lpwstr>WfQwjzxJafcJP+QJrP+T/v8U9rw8WhP8BYJF
tGD5recu5JNexJ8MM7uDZrhak3V3zptd7k3a3Ow5NTAaCI2BVkyBCD+L6Welk7tvZWh2v3gF
</vt:lpwstr>
  </property>
  <property fmtid="{D5CDD505-2E9C-101B-9397-08002B2CF9AE}" pid="8" name="_2015_ms_pID_725343">
    <vt:lpwstr>(3)gIfHjCiV15Ee1NT4vG7CVxpFh2P3p3jpSKoCjPetTUZBnEQ3J+WG8pTH1TAypmnXfBwFfyKf
z0ThxDkrU1c2VRHyh28DAXy6l6LvqQLT2zLXfOUX+r4+SEr3gBp67DzipC7p81W9li7n55Sa
awjDv8xPHIrx5aKeplDJZW2B9Rp/+8kunF4UBsClN8KsEUYQFIzxGXxuKdBo4+rABq2ZFu2O
a/A2hloBLLa1gIoyOm</vt:lpwstr>
  </property>
  <property fmtid="{D5CDD505-2E9C-101B-9397-08002B2CF9AE}" pid="9" name="_2015_ms_pID_7253431">
    <vt:lpwstr>BUWeFhRJYmrDmJ62AJbqozWRChVZhrdKRrHjGBTBElCWJPBavdgYVi
qIG3SKrZ9Q/OaV6u/bLisg0VGzucZyZ1DRCrk84f+HdF2ahGsZPlWMtGrh081ibF3Ndr1Heh
a0THoH0eLHY5f/81mIaFoXnD0lBpXH+zBl8gpbqE1jFX5dJygJ9ulmCsZsbaCt4z+XhrDZBA
+JJOeVE1+iVS5IGnTCnDrYeDzvRoCCqdUNZn</vt:lpwstr>
  </property>
  <property fmtid="{D5CDD505-2E9C-101B-9397-08002B2CF9AE}" pid="10" name="_2015_ms_pID_7253432">
    <vt:lpwstr>2g==</vt:lpwstr>
  </property>
  <property fmtid="{D5CDD505-2E9C-101B-9397-08002B2CF9AE}" pid="11" name="_readonly">
    <vt:lpwstr/>
  </property>
  <property fmtid="{D5CDD505-2E9C-101B-9397-08002B2CF9AE}" pid="12" name="_change">
    <vt:lpwstr/>
  </property>
  <property fmtid="{D5CDD505-2E9C-101B-9397-08002B2CF9AE}" pid="13" name="_full-control">
    <vt:lpwstr/>
  </property>
  <property fmtid="{D5CDD505-2E9C-101B-9397-08002B2CF9AE}" pid="14" name="sflag">
    <vt:lpwstr>1576024371</vt:lpwstr>
  </property>
</Properties>
</file>